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58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2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9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9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78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97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1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1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6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E86A4C-8E40-4F87-A4F0-01A0687C5742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8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2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06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joklis-gimenei.mozello.l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751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333" y="164768"/>
            <a:ext cx="1992352" cy="14121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9168" y="805153"/>
            <a:ext cx="6792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lv-LV" sz="2800" b="1" dirty="0" smtClean="0">
                <a:solidFill>
                  <a:srgbClr val="4F4F4F"/>
                </a:solidFill>
                <a:latin typeface="Ubuntu"/>
              </a:rPr>
              <a:t>BŪVNIECĪBAS PIEREDZE</a:t>
            </a:r>
            <a:endParaRPr lang="lv-LV" sz="2800" b="1" i="0" dirty="0">
              <a:solidFill>
                <a:srgbClr val="4F4F4F"/>
              </a:solidFill>
              <a:effectLst/>
              <a:latin typeface="Ubuntu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7763" y="1807705"/>
            <a:ext cx="6528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dirty="0"/>
              <a:t> </a:t>
            </a:r>
            <a:r>
              <a:rPr lang="lv-LV" sz="2400" dirty="0" smtClean="0"/>
              <a:t>ģimeņu </a:t>
            </a:r>
            <a:r>
              <a:rPr lang="lv-LV" sz="2400" dirty="0"/>
              <a:t>ir bijusi </a:t>
            </a:r>
            <a:r>
              <a:rPr lang="lv-LV" sz="2400" dirty="0" smtClean="0"/>
              <a:t>sava </a:t>
            </a:r>
            <a:r>
              <a:rPr lang="lv-LV" sz="2400" dirty="0"/>
              <a:t>mājokļa </a:t>
            </a:r>
            <a:r>
              <a:rPr lang="lv-LV" sz="2400" dirty="0" smtClean="0"/>
              <a:t>būvniecības pieredze</a:t>
            </a:r>
            <a:endParaRPr lang="lv-LV" sz="2400" dirty="0"/>
          </a:p>
        </p:txBody>
      </p:sp>
      <p:sp>
        <p:nvSpPr>
          <p:cNvPr id="8" name="Rectangle 7"/>
          <p:cNvSpPr/>
          <p:nvPr/>
        </p:nvSpPr>
        <p:spPr>
          <a:xfrm>
            <a:off x="677093" y="1576873"/>
            <a:ext cx="1040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8%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9168" y="2287037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12%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72341" y="2500202"/>
            <a:ext cx="4950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dirty="0"/>
              <a:t> </a:t>
            </a:r>
            <a:r>
              <a:rPr lang="lv-LV" sz="2400" dirty="0" smtClean="0"/>
              <a:t>ģimeņu plāno būvēt savu mājokli Rīgā</a:t>
            </a:r>
            <a:endParaRPr lang="lv-LV" sz="2400" dirty="0"/>
          </a:p>
        </p:txBody>
      </p:sp>
      <p:sp>
        <p:nvSpPr>
          <p:cNvPr id="13" name="Rectangle 12"/>
          <p:cNvSpPr/>
          <p:nvPr/>
        </p:nvSpPr>
        <p:spPr>
          <a:xfrm>
            <a:off x="5110065" y="338810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lv-LV" sz="2000" i="1" dirty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Infrastruktūras nodeva, jo šis ir 2.īpašums</a:t>
            </a:r>
          </a:p>
          <a:p>
            <a:pPr algn="r"/>
            <a:r>
              <a:rPr lang="lv-LV" sz="2000" i="1" dirty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Papīru kaudzes. Projektu cenas</a:t>
            </a:r>
          </a:p>
          <a:p>
            <a:pPr algn="r"/>
            <a:r>
              <a:rPr lang="lv-LV" sz="2000" i="1" dirty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Šausmīgi daudz saskaņojumu, dārgs un lēns process</a:t>
            </a:r>
          </a:p>
          <a:p>
            <a:pPr algn="r"/>
            <a:r>
              <a:rPr lang="lv-LV" sz="2000" i="1" dirty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Jebkurai vienstāvu ēkas rekonstrukcijai </a:t>
            </a:r>
            <a:r>
              <a:rPr lang="lv-LV" sz="2000" i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ir </a:t>
            </a:r>
            <a:r>
              <a:rPr lang="lv-LV" sz="2000" i="1" dirty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nepieciešami dārgi arhitektu pakalpojumi. </a:t>
            </a:r>
            <a:endParaRPr lang="lv-LV" sz="2000" i="1" dirty="0" smtClean="0">
              <a:solidFill>
                <a:schemeClr val="accent2"/>
              </a:solidFill>
              <a:latin typeface="Bahnschrift Light Condensed" panose="020B0502040204020203" pitchFamily="34" charset="0"/>
            </a:endParaRPr>
          </a:p>
          <a:p>
            <a:pPr algn="r"/>
            <a:r>
              <a:rPr lang="lv-LV" sz="2000" i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Ir </a:t>
            </a:r>
            <a:r>
              <a:rPr lang="lv-LV" sz="2000" i="1" dirty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arī dažādi nevajadzīgi ierobežojumi. </a:t>
            </a:r>
            <a:endParaRPr lang="lv-LV" sz="2000" i="1" dirty="0" smtClean="0">
              <a:solidFill>
                <a:schemeClr val="accent2"/>
              </a:solidFill>
              <a:latin typeface="Bahnschrift Light Condensed" panose="020B0502040204020203" pitchFamily="34" charset="0"/>
            </a:endParaRPr>
          </a:p>
          <a:p>
            <a:pPr algn="r"/>
            <a:r>
              <a:rPr lang="lv-LV" sz="2000" i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Ja </a:t>
            </a:r>
            <a:r>
              <a:rPr lang="lv-LV" sz="2000" i="1" dirty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būvvaldei kaut kas nepatīk, </a:t>
            </a:r>
            <a:endParaRPr lang="lv-LV" sz="2000" i="1" dirty="0" smtClean="0">
              <a:solidFill>
                <a:schemeClr val="accent2"/>
              </a:solidFill>
              <a:latin typeface="Bahnschrift Light Condensed" panose="020B0502040204020203" pitchFamily="34" charset="0"/>
            </a:endParaRPr>
          </a:p>
          <a:p>
            <a:pPr algn="r"/>
            <a:r>
              <a:rPr lang="lv-LV" sz="2000" i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tiek </a:t>
            </a:r>
            <a:r>
              <a:rPr lang="lv-LV" sz="2000" i="1" dirty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iedarbinātas nežēlīgas sankcija </a:t>
            </a:r>
            <a:endParaRPr lang="lv-LV" sz="2000" i="1" dirty="0" smtClean="0">
              <a:solidFill>
                <a:schemeClr val="accent2"/>
              </a:solidFill>
              <a:latin typeface="Bahnschrift Light Condensed" panose="020B0502040204020203" pitchFamily="34" charset="0"/>
            </a:endParaRPr>
          </a:p>
          <a:p>
            <a:pPr algn="r"/>
            <a:r>
              <a:rPr lang="lv-LV" sz="2000" i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(NĪN </a:t>
            </a:r>
            <a:r>
              <a:rPr lang="lv-LV" sz="2000" i="1" dirty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tiek paaugstināts 20X u.c.)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33632" y="3269788"/>
            <a:ext cx="2445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Problēmas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9168" y="368763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2000" i="1" dirty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Nav </a:t>
            </a:r>
            <a:r>
              <a:rPr lang="lv-LV" sz="2000" i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skaidra saskaņošanas secība</a:t>
            </a:r>
          </a:p>
          <a:p>
            <a:r>
              <a:rPr lang="lv-LV" sz="2000" i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Nepamatoti </a:t>
            </a:r>
            <a:r>
              <a:rPr lang="lv-LV" sz="2000" i="1" dirty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augsti izdevumi par </a:t>
            </a:r>
            <a:r>
              <a:rPr lang="lv-LV" sz="2000" i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pieslēgumiem</a:t>
            </a:r>
            <a:endParaRPr lang="lv-LV" sz="2000" i="1" dirty="0">
              <a:solidFill>
                <a:schemeClr val="accent2"/>
              </a:solidFill>
              <a:latin typeface="Bahnschrift Light Condensed" panose="020B0502040204020203" pitchFamily="34" charset="0"/>
            </a:endParaRPr>
          </a:p>
          <a:p>
            <a:r>
              <a:rPr lang="lv-LV" sz="2000" i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Uz </a:t>
            </a:r>
            <a:r>
              <a:rPr lang="lv-LV" sz="2000" i="1" dirty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dvīņu māju iespējams tikai 1 ūdensskaitītājs</a:t>
            </a:r>
          </a:p>
          <a:p>
            <a:r>
              <a:rPr lang="lv-LV" sz="2000" i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Ļoti </a:t>
            </a:r>
            <a:r>
              <a:rPr lang="lv-LV" sz="2000" i="1" dirty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dārgs </a:t>
            </a:r>
            <a:r>
              <a:rPr lang="lv-LV" sz="2000" i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elektrības pieslēgums </a:t>
            </a:r>
            <a:r>
              <a:rPr lang="lv-LV" sz="2000" i="1" dirty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un arī pilsētas ūdens </a:t>
            </a:r>
            <a:endParaRPr lang="lv-LV" sz="2000" i="1" dirty="0" smtClean="0">
              <a:solidFill>
                <a:schemeClr val="accent2"/>
              </a:solidFill>
              <a:latin typeface="Bahnschrift Light Condensed" panose="020B0502040204020203" pitchFamily="34" charset="0"/>
            </a:endParaRPr>
          </a:p>
          <a:p>
            <a:r>
              <a:rPr lang="lv-LV" sz="2000" i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un kanalizācijas </a:t>
            </a:r>
            <a:r>
              <a:rPr lang="lv-LV" sz="2000" i="1" dirty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pieslēgšanās izmaksas</a:t>
            </a:r>
          </a:p>
          <a:p>
            <a:r>
              <a:rPr lang="lv-LV" sz="2000" i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Attiecībā uz pamata infrastruktūru nav </a:t>
            </a:r>
            <a:r>
              <a:rPr lang="lv-LV" sz="2000" i="1" dirty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ieviests </a:t>
            </a:r>
            <a:endParaRPr lang="lv-LV" sz="2000" i="1" dirty="0" smtClean="0">
              <a:solidFill>
                <a:schemeClr val="accent2"/>
              </a:solidFill>
              <a:latin typeface="Bahnschrift Light Condensed" panose="020B0502040204020203" pitchFamily="34" charset="0"/>
            </a:endParaRPr>
          </a:p>
          <a:p>
            <a:r>
              <a:rPr lang="lv-LV" sz="2000" i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universālā </a:t>
            </a:r>
            <a:r>
              <a:rPr lang="lv-LV" sz="2000" i="1" dirty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pakalpojuma </a:t>
            </a:r>
            <a:r>
              <a:rPr lang="lv-LV" sz="2000" i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princips un fiksētas pieslēguma maksas</a:t>
            </a:r>
          </a:p>
          <a:p>
            <a:r>
              <a:rPr lang="lv-LV" sz="2000" i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Nesaprotamas auto novietnes prasības savrupmājām iekšpagalmos</a:t>
            </a:r>
            <a:endParaRPr lang="lv-LV" sz="2000" i="1" dirty="0">
              <a:solidFill>
                <a:schemeClr val="accent2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78661" y="987491"/>
            <a:ext cx="1467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b="1" dirty="0">
                <a:solidFill>
                  <a:schemeClr val="accent2"/>
                </a:solidFill>
              </a:rPr>
              <a:t>Vairāk nekā 20% dārgāk</a:t>
            </a:r>
          </a:p>
        </p:txBody>
      </p:sp>
      <p:sp>
        <p:nvSpPr>
          <p:cNvPr id="17" name="Oval 16"/>
          <p:cNvSpPr/>
          <p:nvPr/>
        </p:nvSpPr>
        <p:spPr>
          <a:xfrm>
            <a:off x="6665169" y="805153"/>
            <a:ext cx="1685730" cy="11076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Rectangle 17"/>
          <p:cNvSpPr/>
          <p:nvPr/>
        </p:nvSpPr>
        <p:spPr>
          <a:xfrm>
            <a:off x="8245960" y="2182095"/>
            <a:ext cx="1373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000" b="1" dirty="0">
                <a:solidFill>
                  <a:schemeClr val="accent2"/>
                </a:solidFill>
              </a:rPr>
              <a:t>Ievērojami ilgāk</a:t>
            </a:r>
          </a:p>
        </p:txBody>
      </p:sp>
      <p:sp>
        <p:nvSpPr>
          <p:cNvPr id="19" name="Oval 18"/>
          <p:cNvSpPr/>
          <p:nvPr/>
        </p:nvSpPr>
        <p:spPr>
          <a:xfrm>
            <a:off x="8281324" y="1950822"/>
            <a:ext cx="1303173" cy="10633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564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75" y="3328944"/>
            <a:ext cx="4931824" cy="2964341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8333" y="164768"/>
            <a:ext cx="1992352" cy="14121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9168" y="805153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lv-LV" sz="2800" b="1" dirty="0" smtClean="0">
                <a:solidFill>
                  <a:srgbClr val="4F4F4F"/>
                </a:solidFill>
                <a:latin typeface="Ubuntu"/>
              </a:rPr>
              <a:t>KO ĢIMENES SAGAIDA NO RĪGAS PAŠVALDĪBAS</a:t>
            </a:r>
            <a:endParaRPr lang="lv-LV" sz="2800" b="1" i="0" dirty="0">
              <a:solidFill>
                <a:srgbClr val="4F4F4F"/>
              </a:solidFill>
              <a:effectLst/>
              <a:latin typeface="Ubuntu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0399" y="1537164"/>
            <a:ext cx="9385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 smtClean="0"/>
              <a:t>ģimeņu izvēlētos standarta privātmāju projektus, ja tas salētinātu projektēšanu, saskaņošanu un būvniecību</a:t>
            </a:r>
            <a:endParaRPr lang="lv-LV" sz="2400" dirty="0"/>
          </a:p>
        </p:txBody>
      </p:sp>
      <p:sp>
        <p:nvSpPr>
          <p:cNvPr id="8" name="Rectangle 7"/>
          <p:cNvSpPr/>
          <p:nvPr/>
        </p:nvSpPr>
        <p:spPr>
          <a:xfrm>
            <a:off x="433277" y="1445824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68</a:t>
            </a:r>
            <a:r>
              <a:rPr lang="lv-LV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%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3277" y="2497947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91</a:t>
            </a:r>
            <a:r>
              <a:rPr lang="lv-LV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%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0399" y="2497947"/>
            <a:ext cx="9273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 smtClean="0"/>
              <a:t>sagaida, ka pašvaldības dzīvokļi būs ne </a:t>
            </a:r>
            <a:r>
              <a:rPr lang="lv-LV" sz="2400" dirty="0"/>
              <a:t>tikai mazturīgiem un trūcīgiem iedzīvotājiem , bet arī “parastām” ģimenēm vidēja termiņa nomai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2670" y="3602786"/>
            <a:ext cx="54960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Viedokļi par īres namiem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07699" y="4407485"/>
            <a:ext cx="62606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2000" i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Būtu </a:t>
            </a:r>
            <a:r>
              <a:rPr lang="lv-LV" sz="2000" i="1" dirty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labi, ja varētu ko lētāk piedāvāt, bet ar nosacījumu, </a:t>
            </a:r>
            <a:endParaRPr lang="lv-LV" sz="2000" i="1" dirty="0" smtClean="0">
              <a:solidFill>
                <a:schemeClr val="accent2"/>
              </a:solidFill>
              <a:latin typeface="Bahnschrift Light Condensed" panose="020B0502040204020203" pitchFamily="34" charset="0"/>
            </a:endParaRPr>
          </a:p>
          <a:p>
            <a:pPr algn="r"/>
            <a:r>
              <a:rPr lang="lv-LV" sz="2000" i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ka </a:t>
            </a:r>
            <a:r>
              <a:rPr lang="lv-LV" sz="2000" i="1" dirty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ģimenē ir darba ņēmēji, kuri strādā.</a:t>
            </a:r>
          </a:p>
          <a:p>
            <a:pPr algn="r"/>
            <a:r>
              <a:rPr lang="lv-LV" sz="2000" i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Pašvaldība varētu piedāvāt </a:t>
            </a:r>
            <a:r>
              <a:rPr lang="lv-LV" sz="2000" i="1" dirty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dzīvokļus gan </a:t>
            </a:r>
            <a:r>
              <a:rPr lang="lv-LV" sz="2000" i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nomai, gan </a:t>
            </a:r>
            <a:r>
              <a:rPr lang="lv-LV" sz="2000" i="1" dirty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izpirkšanai </a:t>
            </a:r>
            <a:endParaRPr lang="lv-LV" sz="2000" i="1" dirty="0" smtClean="0">
              <a:solidFill>
                <a:schemeClr val="accent2"/>
              </a:solidFill>
              <a:latin typeface="Bahnschrift Light Condensed" panose="020B0502040204020203" pitchFamily="34" charset="0"/>
            </a:endParaRPr>
          </a:p>
          <a:p>
            <a:pPr algn="r"/>
            <a:r>
              <a:rPr lang="lv-LV" sz="2000" i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Jā</a:t>
            </a:r>
            <a:r>
              <a:rPr lang="lv-LV" sz="2000" i="1" dirty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, izīrētāji bieži ir negodprātīgi, </a:t>
            </a:r>
            <a:r>
              <a:rPr lang="lv-LV" sz="2000" i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īrēt no pašvaldības </a:t>
            </a:r>
            <a:r>
              <a:rPr lang="lv-LV" sz="2000" i="1" dirty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varētu būt drošāk.</a:t>
            </a:r>
          </a:p>
          <a:p>
            <a:pPr algn="r"/>
            <a:r>
              <a:rPr lang="lv-LV" sz="2000" i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Labāk lai </a:t>
            </a:r>
            <a:r>
              <a:rPr lang="lv-LV" sz="2000" i="1" dirty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sniedz atbalstu, lai ģimenes pašas izvēlas kur </a:t>
            </a:r>
            <a:r>
              <a:rPr lang="lv-LV" sz="2000" i="1" dirty="0" smtClean="0">
                <a:solidFill>
                  <a:schemeClr val="accent2"/>
                </a:solidFill>
                <a:latin typeface="Bahnschrift Light Condensed" panose="020B0502040204020203" pitchFamily="34" charset="0"/>
              </a:rPr>
              <a:t>dzīvot</a:t>
            </a:r>
            <a:endParaRPr lang="lv-LV" sz="2000" i="1" dirty="0">
              <a:solidFill>
                <a:schemeClr val="accent2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0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303" y="1148342"/>
            <a:ext cx="4230059" cy="29981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40972" y="3623230"/>
            <a:ext cx="2237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  <a:latin typeface="Ubuntu"/>
              </a:rPr>
              <a:t>PALDIES!</a:t>
            </a:r>
            <a:endParaRPr lang="lv-LV" sz="2800" b="1" i="0" dirty="0">
              <a:solidFill>
                <a:schemeClr val="accent1">
                  <a:lumMod val="75000"/>
                </a:schemeClr>
              </a:solidFill>
              <a:effectLst/>
              <a:latin typeface="Ubuntu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4739" y="4673866"/>
            <a:ext cx="7360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lv-LV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Plašāki aptaujas dati tiks publicēti konferences mājaslapā:</a:t>
            </a:r>
          </a:p>
          <a:p>
            <a:pPr algn="r"/>
            <a:r>
              <a:rPr lang="lv-LV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http://majoklis-gimenei.mozello.lv</a:t>
            </a:r>
            <a:r>
              <a:rPr lang="lv-LV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/</a:t>
            </a:r>
            <a:r>
              <a:rPr lang="lv-LV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lv-LV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5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444" y="164767"/>
            <a:ext cx="2703242" cy="19159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7680" y="3623229"/>
            <a:ext cx="10150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lv-LV" sz="2800" b="1" dirty="0">
                <a:solidFill>
                  <a:schemeClr val="accent1">
                    <a:lumMod val="75000"/>
                  </a:schemeClr>
                </a:solidFill>
                <a:latin typeface="Ubuntu"/>
              </a:rPr>
              <a:t>Aptaujas "MĀJOKLIS ĢIMENEI AR BĒRNIEM" </a:t>
            </a:r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  <a:latin typeface="Ubuntu"/>
              </a:rPr>
              <a:t>rezultāti</a:t>
            </a:r>
            <a:endParaRPr lang="lv-LV" sz="2800" b="1" i="0" dirty="0">
              <a:solidFill>
                <a:schemeClr val="accent1">
                  <a:lumMod val="75000"/>
                </a:schemeClr>
              </a:solidFill>
              <a:effectLst/>
              <a:latin typeface="Ubuntu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84776" y="5688955"/>
            <a:ext cx="5402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>
                <a:solidFill>
                  <a:schemeClr val="accent6">
                    <a:lumMod val="50000"/>
                  </a:schemeClr>
                </a:solidFill>
              </a:rPr>
              <a:t>www.visidati.lv/aptauja/1697167844/</a:t>
            </a:r>
          </a:p>
        </p:txBody>
      </p:sp>
    </p:spTree>
    <p:extLst>
      <p:ext uri="{BB962C8B-B14F-4D97-AF65-F5344CB8AC3E}">
        <p14:creationId xmlns:p14="http://schemas.microsoft.com/office/powerpoint/2010/main" val="403681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8333" y="164768"/>
            <a:ext cx="1992352" cy="1412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37" y="737118"/>
            <a:ext cx="8738553" cy="5464248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079145"/>
              </p:ext>
            </p:extLst>
          </p:nvPr>
        </p:nvGraphicFramePr>
        <p:xfrm>
          <a:off x="7800393" y="2821580"/>
          <a:ext cx="3930254" cy="188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Worksheet" r:id="rId5" imgW="2104845" imgH="1009508" progId="Excel.Sheet.12">
                  <p:embed/>
                </p:oleObj>
              </mc:Choice>
              <mc:Fallback>
                <p:oleObj name="Worksheet" r:id="rId5" imgW="2104845" imgH="10095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00393" y="2821580"/>
                        <a:ext cx="3930254" cy="18850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389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333" y="164768"/>
            <a:ext cx="1992352" cy="14121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223" y="609210"/>
            <a:ext cx="10011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lv-LV" sz="2800" b="1" dirty="0" smtClean="0">
                <a:solidFill>
                  <a:srgbClr val="4F4F4F"/>
                </a:solidFill>
                <a:latin typeface="Ubuntu"/>
              </a:rPr>
              <a:t>RĪGAS </a:t>
            </a:r>
            <a:r>
              <a:rPr lang="lv-LV" sz="2800" b="1" dirty="0" smtClean="0">
                <a:solidFill>
                  <a:srgbClr val="4F4F4F"/>
                </a:solidFill>
                <a:latin typeface="Ubuntu"/>
              </a:rPr>
              <a:t>APTAUJĀTO ĢIMEŅU RAKSTUROJUMS</a:t>
            </a:r>
            <a:endParaRPr lang="lv-LV" sz="2800" b="1" i="0" dirty="0">
              <a:solidFill>
                <a:srgbClr val="4F4F4F"/>
              </a:solidFill>
              <a:effectLst/>
              <a:latin typeface="Ubuntu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00" y="1576872"/>
            <a:ext cx="6687371" cy="4019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923" y="3220042"/>
            <a:ext cx="4120691" cy="733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0924" y="4550507"/>
            <a:ext cx="4120691" cy="733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303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8333" y="164768"/>
            <a:ext cx="1992352" cy="14121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9168" y="805153"/>
            <a:ext cx="9871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lv-LV" sz="2800" b="1" dirty="0" smtClean="0">
                <a:solidFill>
                  <a:srgbClr val="4F4F4F"/>
                </a:solidFill>
                <a:latin typeface="Ubuntu"/>
              </a:rPr>
              <a:t>ĢIMEŅU IZMANTOTIE MĀJOKĻI</a:t>
            </a:r>
            <a:endParaRPr lang="lv-LV" sz="2800" b="1" i="0" dirty="0">
              <a:solidFill>
                <a:srgbClr val="4F4F4F"/>
              </a:solidFill>
              <a:effectLst/>
              <a:latin typeface="Ubuntu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77" y="1968758"/>
            <a:ext cx="9259481" cy="408719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550649"/>
              </p:ext>
            </p:extLst>
          </p:nvPr>
        </p:nvGraphicFramePr>
        <p:xfrm>
          <a:off x="5583011" y="3532800"/>
          <a:ext cx="5501756" cy="82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Worksheet" r:id="rId5" imgW="2724030" imgH="409561" progId="Excel.Sheet.12">
                  <p:embed/>
                </p:oleObj>
              </mc:Choice>
              <mc:Fallback>
                <p:oleObj name="Worksheet" r:id="rId5" imgW="2724030" imgH="4095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3011" y="3532800"/>
                        <a:ext cx="5501756" cy="827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216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590" y="4548674"/>
            <a:ext cx="1873485" cy="17798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8333" y="164768"/>
            <a:ext cx="1992352" cy="14121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9168" y="805153"/>
            <a:ext cx="9871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lv-LV" sz="2800" b="1" dirty="0" smtClean="0">
                <a:solidFill>
                  <a:srgbClr val="4F4F4F"/>
                </a:solidFill>
                <a:latin typeface="Ubuntu"/>
              </a:rPr>
              <a:t>ĢIMENĒM* PIEEJAMO MĀJOKĻU RAKSTUROJUMS</a:t>
            </a:r>
            <a:endParaRPr lang="lv-LV" sz="2800" b="1" i="0" dirty="0">
              <a:solidFill>
                <a:srgbClr val="4F4F4F"/>
              </a:solidFill>
              <a:effectLst/>
              <a:latin typeface="Ubuntu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782" y="1976830"/>
            <a:ext cx="4170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>
                <a:solidFill>
                  <a:srgbClr val="C00000"/>
                </a:solidFill>
              </a:rPr>
              <a:t>Pieejamā platība uz 1 </a:t>
            </a:r>
            <a:r>
              <a:rPr lang="lv-LV" sz="2800" b="1" dirty="0" smtClean="0">
                <a:solidFill>
                  <a:srgbClr val="C00000"/>
                </a:solidFill>
              </a:rPr>
              <a:t>cilvēku</a:t>
            </a:r>
            <a:endParaRPr lang="lv-LV" sz="2400" b="1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456" y="4386941"/>
            <a:ext cx="1862235" cy="18622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8026" y="4627984"/>
            <a:ext cx="1543375" cy="16211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54209" y="5023080"/>
            <a:ext cx="3679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/>
              <a:t>9% </a:t>
            </a:r>
            <a:r>
              <a:rPr lang="lv-LV" sz="2400" b="1" dirty="0" smtClean="0"/>
              <a:t>mājokļu dzīvo </a:t>
            </a:r>
            <a:r>
              <a:rPr lang="lv-LV" sz="2400" b="1" dirty="0" smtClean="0">
                <a:solidFill>
                  <a:srgbClr val="C00000"/>
                </a:solidFill>
              </a:rPr>
              <a:t>6 un vairāk cilvēku uz 1 WC </a:t>
            </a:r>
            <a:endParaRPr lang="lv-LV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536" y="1328373"/>
            <a:ext cx="8327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* </a:t>
            </a:r>
            <a:r>
              <a:rPr lang="lv-LV" dirty="0" smtClean="0"/>
              <a:t>172</a:t>
            </a:r>
            <a:r>
              <a:rPr lang="lv-LV" dirty="0" smtClean="0"/>
              <a:t> Rīgā </a:t>
            </a:r>
            <a:r>
              <a:rPr lang="lv-LV" dirty="0" smtClean="0"/>
              <a:t>dzīvojošas ģimenes ar bērniem, kas piedalījās aptaujā</a:t>
            </a:r>
            <a:endParaRPr lang="lv-LV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234896"/>
              </p:ext>
            </p:extLst>
          </p:nvPr>
        </p:nvGraphicFramePr>
        <p:xfrm>
          <a:off x="1020536" y="2496851"/>
          <a:ext cx="3010288" cy="959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Worksheet" r:id="rId7" imgW="1409748" imgH="409561" progId="Excel.Sheet.12">
                  <p:embed/>
                </p:oleObj>
              </mc:Choice>
              <mc:Fallback>
                <p:oleObj name="Worksheet" r:id="rId7" imgW="1409748" imgH="4095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0536" y="2496851"/>
                        <a:ext cx="3010288" cy="9596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030822" y="2522652"/>
            <a:ext cx="1670181" cy="923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4/5 daudzbērnu ģimenes</a:t>
            </a:r>
            <a:endParaRPr lang="lv-LV" dirty="0"/>
          </a:p>
        </p:txBody>
      </p:sp>
      <p:sp>
        <p:nvSpPr>
          <p:cNvPr id="14" name="Rectangle 13"/>
          <p:cNvSpPr/>
          <p:nvPr/>
        </p:nvSpPr>
        <p:spPr>
          <a:xfrm>
            <a:off x="7312089" y="3219261"/>
            <a:ext cx="25970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b="1" dirty="0" smtClean="0">
                <a:solidFill>
                  <a:schemeClr val="accent2"/>
                </a:solidFill>
              </a:rPr>
              <a:t>Āra, koplietošanas vai daļējas labierīcības</a:t>
            </a:r>
            <a:endParaRPr lang="lv-LV" sz="2000" b="1" dirty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83771" y="3082813"/>
            <a:ext cx="1040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5%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0561431" y="3821476"/>
            <a:ext cx="11391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15%</a:t>
            </a:r>
            <a:endParaRPr lang="en-US" sz="3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619999" y="5530911"/>
            <a:ext cx="113915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2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23</a:t>
            </a:r>
            <a:r>
              <a:rPr lang="lv-LV" sz="2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%</a:t>
            </a:r>
            <a:endParaRPr lang="en-US" sz="2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7662" y="4699116"/>
            <a:ext cx="1715026" cy="16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21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333" y="164768"/>
            <a:ext cx="1992352" cy="14121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1865" y="473229"/>
            <a:ext cx="6223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lv-LV" sz="2800" b="1" dirty="0" smtClean="0">
                <a:solidFill>
                  <a:srgbClr val="4F4F4F"/>
                </a:solidFill>
                <a:latin typeface="Ubuntu"/>
              </a:rPr>
              <a:t>ĢIMEŅU MĀJOKĻU PLĀNI</a:t>
            </a:r>
            <a:endParaRPr lang="lv-LV" sz="2800" b="1" i="0" dirty="0">
              <a:solidFill>
                <a:srgbClr val="4F4F4F"/>
              </a:solidFill>
              <a:effectLst/>
              <a:latin typeface="Ubuntu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71" y="1220903"/>
            <a:ext cx="8335713" cy="167298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576762" y="1603625"/>
            <a:ext cx="1735494" cy="1035698"/>
            <a:chOff x="3191068" y="1576873"/>
            <a:chExt cx="1735494" cy="1035698"/>
          </a:xfrm>
        </p:grpSpPr>
        <p:sp>
          <p:nvSpPr>
            <p:cNvPr id="7" name="Oval 6"/>
            <p:cNvSpPr/>
            <p:nvPr/>
          </p:nvSpPr>
          <p:spPr>
            <a:xfrm>
              <a:off x="3191068" y="1576873"/>
              <a:ext cx="1462417" cy="10356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91068" y="1833112"/>
              <a:ext cx="17354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b="1" dirty="0" smtClean="0">
                  <a:solidFill>
                    <a:schemeClr val="bg1"/>
                  </a:solidFill>
                </a:rPr>
                <a:t>Tikai </a:t>
              </a:r>
              <a:r>
                <a:rPr lang="lv-LV" sz="2400" b="1" dirty="0" smtClean="0">
                  <a:solidFill>
                    <a:schemeClr val="bg1"/>
                  </a:solidFill>
                </a:rPr>
                <a:t>27%</a:t>
              </a:r>
              <a:endParaRPr lang="lv-LV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586" y="2920638"/>
            <a:ext cx="7452600" cy="36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38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333" y="164768"/>
            <a:ext cx="1992352" cy="14121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9168" y="805153"/>
            <a:ext cx="9871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lv-LV" sz="2800" b="1" dirty="0" smtClean="0">
                <a:solidFill>
                  <a:srgbClr val="4F4F4F"/>
                </a:solidFill>
                <a:latin typeface="Ubuntu"/>
              </a:rPr>
              <a:t>REĀLĀS IESPĒJAS IEGĀDĀTIES</a:t>
            </a:r>
            <a:endParaRPr lang="lv-LV" sz="2800" b="1" i="0" dirty="0">
              <a:solidFill>
                <a:srgbClr val="4F4F4F"/>
              </a:solidFill>
              <a:effectLst/>
              <a:latin typeface="Ubuntu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1" y="5286559"/>
            <a:ext cx="1872342" cy="10385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8759" y="5803912"/>
            <a:ext cx="76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>
                <a:solidFill>
                  <a:schemeClr val="accent1">
                    <a:lumMod val="75000"/>
                  </a:schemeClr>
                </a:solidFill>
                <a:latin typeface="Ubuntu"/>
              </a:rPr>
              <a:t>uz</a:t>
            </a:r>
            <a:endParaRPr lang="lv-LV" sz="2400" b="1" dirty="0">
              <a:solidFill>
                <a:schemeClr val="accent1">
                  <a:lumMod val="75000"/>
                </a:schemeClr>
              </a:solidFill>
              <a:latin typeface="Ubuntu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4912" y="5803912"/>
            <a:ext cx="6403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>
                <a:solidFill>
                  <a:schemeClr val="accent1">
                    <a:lumMod val="75000"/>
                  </a:schemeClr>
                </a:solidFill>
                <a:latin typeface="Ubuntu"/>
              </a:rPr>
              <a:t>cer </a:t>
            </a:r>
            <a:r>
              <a:rPr lang="lv-LV" sz="2400" b="1" dirty="0" smtClean="0">
                <a:solidFill>
                  <a:schemeClr val="accent1">
                    <a:lumMod val="75000"/>
                  </a:schemeClr>
                </a:solidFill>
                <a:latin typeface="Ubuntu"/>
              </a:rPr>
              <a:t>74</a:t>
            </a:r>
            <a:r>
              <a:rPr lang="lv-LV" sz="2400" b="1" dirty="0" smtClean="0">
                <a:solidFill>
                  <a:schemeClr val="accent1">
                    <a:lumMod val="75000"/>
                  </a:schemeClr>
                </a:solidFill>
                <a:latin typeface="Ubuntu"/>
              </a:rPr>
              <a:t> %, bet uz </a:t>
            </a:r>
            <a:r>
              <a:rPr lang="lv-LV" sz="2400" b="1" dirty="0" smtClean="0">
                <a:solidFill>
                  <a:schemeClr val="accent1">
                    <a:lumMod val="75000"/>
                  </a:schemeClr>
                </a:solidFill>
                <a:latin typeface="Ubuntu"/>
              </a:rPr>
              <a:t>«BALSTS</a:t>
            </a:r>
            <a:r>
              <a:rPr lang="lv-LV" sz="2400" b="1" dirty="0" smtClean="0">
                <a:solidFill>
                  <a:schemeClr val="accent1">
                    <a:lumMod val="75000"/>
                  </a:schemeClr>
                </a:solidFill>
                <a:latin typeface="Ubuntu"/>
              </a:rPr>
              <a:t>» cer 32% </a:t>
            </a:r>
            <a:endParaRPr lang="lv-LV" sz="2400" b="1" dirty="0">
              <a:solidFill>
                <a:schemeClr val="accent1">
                  <a:lumMod val="75000"/>
                </a:schemeClr>
              </a:solidFill>
              <a:latin typeface="Ubuntu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77" y="1912142"/>
            <a:ext cx="11469886" cy="337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51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5263" y="439899"/>
            <a:ext cx="7257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Ubuntu"/>
              </a:rPr>
              <a:t>Ģimeņu kredītu ņemšanas </a:t>
            </a:r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Ubuntu"/>
              </a:rPr>
              <a:t>pieredze</a:t>
            </a:r>
            <a:endParaRPr lang="lv-LV" sz="3200" b="1" i="0" dirty="0">
              <a:solidFill>
                <a:schemeClr val="accent1">
                  <a:lumMod val="75000"/>
                </a:schemeClr>
              </a:solidFill>
              <a:effectLst/>
              <a:latin typeface="Ubuntu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54864">
            <a:off x="1153903" y="1797008"/>
            <a:ext cx="4270290" cy="2274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5800">
            <a:off x="6934084" y="2957019"/>
            <a:ext cx="45720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50" y="1250647"/>
            <a:ext cx="10973982" cy="486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65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387</TotalTime>
  <Words>338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Bahnschrift Light Condensed</vt:lpstr>
      <vt:lpstr>Calibri</vt:lpstr>
      <vt:lpstr>Calibri Light</vt:lpstr>
      <vt:lpstr>Ubuntu</vt:lpstr>
      <vt:lpstr>Retrospect</vt:lpstr>
      <vt:lpstr>Worksheet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2021-04-14T17:42:36Z</dcterms:created>
  <dcterms:modified xsi:type="dcterms:W3CDTF">2021-04-16T00:52:05Z</dcterms:modified>
</cp:coreProperties>
</file>