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69" r:id="rId5"/>
    <p:sldId id="271" r:id="rId6"/>
    <p:sldId id="273" r:id="rId7"/>
    <p:sldId id="257" r:id="rId8"/>
    <p:sldId id="272" r:id="rId9"/>
    <p:sldId id="277" r:id="rId10"/>
    <p:sldId id="278" r:id="rId11"/>
    <p:sldId id="262" r:id="rId12"/>
    <p:sldId id="258" r:id="rId13"/>
    <p:sldId id="283" r:id="rId14"/>
    <p:sldId id="259" r:id="rId15"/>
    <p:sldId id="260" r:id="rId16"/>
    <p:sldId id="270" r:id="rId17"/>
  </p:sldIdLst>
  <p:sldSz cx="12192000" cy="6858000"/>
  <p:notesSz cx="6669088" cy="9926638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CBED"/>
    <a:srgbClr val="34E1FE"/>
    <a:srgbClr val="01A7C3"/>
    <a:srgbClr val="01859C"/>
    <a:srgbClr val="0158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9B8510-38B5-4B91-BD5D-2A5D4DB8AA44}" v="3" dt="2021-04-14T09:56:42.8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93867" autoAdjust="0"/>
  </p:normalViewPr>
  <p:slideViewPr>
    <p:cSldViewPr snapToGrid="0">
      <p:cViewPr varScale="1">
        <p:scale>
          <a:sx n="59" d="100"/>
          <a:sy n="59" d="100"/>
        </p:scale>
        <p:origin x="892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jenieceR\Downloads\ilc_lvho02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680183819881718"/>
          <c:y val="4.4809002971486371E-2"/>
          <c:w val="0.38370440826549246"/>
          <c:h val="0.82299591549511231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018587360594811"/>
          <c:w val="0.99514778841483609"/>
          <c:h val="0.149306649168853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1400" b="0" i="0" u="none" strike="noStrike" baseline="0">
                <a:effectLst/>
              </a:rPr>
              <a:t>Iedzīvotāju sadalījums pēc mājokļa īpašumtiesību statusa % (2016)</a:t>
            </a:r>
            <a:r>
              <a:rPr lang="lv-LV" sz="1400" b="0" i="0" u="none" strike="noStrike" baseline="0"/>
              <a:t> </a:t>
            </a:r>
            <a:endParaRPr lang="lv-LV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6.4374173177592878E-2"/>
          <c:y val="0.1150077519379845"/>
          <c:w val="0.91667664765283152"/>
          <c:h val="0.5792226088018067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Data!$C$7</c:f>
              <c:strCache>
                <c:ptCount val="1"/>
                <c:pt idx="0">
                  <c:v>Ar hipotekārā kredīta saistībām
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015867"/>
              </a:solidFill>
            </a:ln>
            <a:effectLst/>
          </c:spPr>
          <c:invertIfNegative val="0"/>
          <c:cat>
            <c:strRef>
              <c:f>(Data!$A$8:$A$14,Data!$A$17:$A$20)</c:f>
              <c:strCache>
                <c:ptCount val="11"/>
                <c:pt idx="0">
                  <c:v>Vācija</c:v>
                </c:pt>
                <c:pt idx="1">
                  <c:v>Austrija</c:v>
                </c:pt>
                <c:pt idx="2">
                  <c:v>Dānija</c:v>
                </c:pt>
                <c:pt idx="3">
                  <c:v>Francija</c:v>
                </c:pt>
                <c:pt idx="4">
                  <c:v>Zviedrija</c:v>
                </c:pt>
                <c:pt idx="5">
                  <c:v>Nīderlande</c:v>
                </c:pt>
                <c:pt idx="6">
                  <c:v>ES vidējais rādītājs</c:v>
                </c:pt>
                <c:pt idx="7">
                  <c:v>Latvija</c:v>
                </c:pt>
                <c:pt idx="8">
                  <c:v>Igaunija</c:v>
                </c:pt>
                <c:pt idx="9">
                  <c:v>Norvēģija</c:v>
                </c:pt>
                <c:pt idx="10">
                  <c:v>Lietuva</c:v>
                </c:pt>
              </c:strCache>
            </c:strRef>
          </c:cat>
          <c:val>
            <c:numRef>
              <c:f>(Data!$C$8:$C$14,Data!$C$17:$C$20)</c:f>
              <c:numCache>
                <c:formatCode>#,##0.0</c:formatCode>
                <c:ptCount val="11"/>
                <c:pt idx="0">
                  <c:v>26.2</c:v>
                </c:pt>
                <c:pt idx="1">
                  <c:v>25.2</c:v>
                </c:pt>
                <c:pt idx="2">
                  <c:v>47.7</c:v>
                </c:pt>
                <c:pt idx="3">
                  <c:v>31</c:v>
                </c:pt>
                <c:pt idx="4">
                  <c:v>54.8</c:v>
                </c:pt>
                <c:pt idx="5">
                  <c:v>61</c:v>
                </c:pt>
                <c:pt idx="6">
                  <c:v>26.5</c:v>
                </c:pt>
                <c:pt idx="7">
                  <c:v>9.8000000000000007</c:v>
                </c:pt>
                <c:pt idx="8">
                  <c:v>19.5</c:v>
                </c:pt>
                <c:pt idx="9">
                  <c:v>62.3</c:v>
                </c:pt>
                <c:pt idx="10">
                  <c:v>10.199999999999999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DA-45FD-80AD-5C650D8B9C3A}"/>
            </c:ext>
          </c:extLst>
        </c:ser>
        <c:ser>
          <c:idx val="2"/>
          <c:order val="1"/>
          <c:tx>
            <c:strRef>
              <c:f>Data!$D$7</c:f>
              <c:strCache>
                <c:ptCount val="1"/>
                <c:pt idx="0">
                  <c:v>Bez hipotekārā kredīta saistībām
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rgbClr val="015867"/>
              </a:solidFill>
            </a:ln>
            <a:effectLst/>
          </c:spPr>
          <c:invertIfNegative val="0"/>
          <c:cat>
            <c:strRef>
              <c:f>(Data!$A$8:$A$14,Data!$A$17:$A$20)</c:f>
              <c:strCache>
                <c:ptCount val="11"/>
                <c:pt idx="0">
                  <c:v>Vācija</c:v>
                </c:pt>
                <c:pt idx="1">
                  <c:v>Austrija</c:v>
                </c:pt>
                <c:pt idx="2">
                  <c:v>Dānija</c:v>
                </c:pt>
                <c:pt idx="3">
                  <c:v>Francija</c:v>
                </c:pt>
                <c:pt idx="4">
                  <c:v>Zviedrija</c:v>
                </c:pt>
                <c:pt idx="5">
                  <c:v>Nīderlande</c:v>
                </c:pt>
                <c:pt idx="6">
                  <c:v>ES vidējais rādītājs</c:v>
                </c:pt>
                <c:pt idx="7">
                  <c:v>Latvija</c:v>
                </c:pt>
                <c:pt idx="8">
                  <c:v>Igaunija</c:v>
                </c:pt>
                <c:pt idx="9">
                  <c:v>Norvēģija</c:v>
                </c:pt>
                <c:pt idx="10">
                  <c:v>Lietuva</c:v>
                </c:pt>
              </c:strCache>
            </c:strRef>
          </c:cat>
          <c:val>
            <c:numRef>
              <c:f>(Data!$D$8:$D$14,Data!$D$17:$D$20)</c:f>
              <c:numCache>
                <c:formatCode>#,##0.0</c:formatCode>
                <c:ptCount val="11"/>
                <c:pt idx="0">
                  <c:v>25.5</c:v>
                </c:pt>
                <c:pt idx="1">
                  <c:v>29.8</c:v>
                </c:pt>
                <c:pt idx="2">
                  <c:v>14.4</c:v>
                </c:pt>
                <c:pt idx="3">
                  <c:v>33.799999999999997</c:v>
                </c:pt>
                <c:pt idx="4">
                  <c:v>10.4</c:v>
                </c:pt>
                <c:pt idx="5">
                  <c:v>8</c:v>
                </c:pt>
                <c:pt idx="6">
                  <c:v>42.7</c:v>
                </c:pt>
                <c:pt idx="7">
                  <c:v>71.099999999999994</c:v>
                </c:pt>
                <c:pt idx="8">
                  <c:v>62</c:v>
                </c:pt>
                <c:pt idx="9">
                  <c:v>20.399999999999999</c:v>
                </c:pt>
                <c:pt idx="10">
                  <c:v>80.099999999999994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DA-45FD-80AD-5C650D8B9C3A}"/>
            </c:ext>
          </c:extLst>
        </c:ser>
        <c:ser>
          <c:idx val="5"/>
          <c:order val="3"/>
          <c:tx>
            <c:strRef>
              <c:f>Data!$G$7</c:f>
              <c:strCache>
                <c:ptCount val="1"/>
                <c:pt idx="0">
                  <c:v>Mājoklis tiek īrēts par samazinātu vai administratīvi regulētu īres maksu, vai tiek piešķirts par brīvu
</c:v>
                </c:pt>
              </c:strCache>
            </c:strRef>
          </c:tx>
          <c:spPr>
            <a:solidFill>
              <a:srgbClr val="01A7C3"/>
            </a:solidFill>
            <a:ln>
              <a:solidFill>
                <a:srgbClr val="015867"/>
              </a:solidFill>
            </a:ln>
            <a:effectLst/>
          </c:spPr>
          <c:invertIfNegative val="0"/>
          <c:cat>
            <c:strRef>
              <c:f>(Data!$A$8:$A$14,Data!$A$17:$A$20)</c:f>
              <c:strCache>
                <c:ptCount val="11"/>
                <c:pt idx="0">
                  <c:v>Vācija</c:v>
                </c:pt>
                <c:pt idx="1">
                  <c:v>Austrija</c:v>
                </c:pt>
                <c:pt idx="2">
                  <c:v>Dānija</c:v>
                </c:pt>
                <c:pt idx="3">
                  <c:v>Francija</c:v>
                </c:pt>
                <c:pt idx="4">
                  <c:v>Zviedrija</c:v>
                </c:pt>
                <c:pt idx="5">
                  <c:v>Nīderlande</c:v>
                </c:pt>
                <c:pt idx="6">
                  <c:v>ES vidējais rādītājs</c:v>
                </c:pt>
                <c:pt idx="7">
                  <c:v>Latvija</c:v>
                </c:pt>
                <c:pt idx="8">
                  <c:v>Igaunija</c:v>
                </c:pt>
                <c:pt idx="9">
                  <c:v>Norvēģija</c:v>
                </c:pt>
                <c:pt idx="10">
                  <c:v>Lietuva</c:v>
                </c:pt>
              </c:strCache>
            </c:strRef>
          </c:cat>
          <c:val>
            <c:numRef>
              <c:f>(Data!$G$8:$G$14,Data!$G$17:$G$20)</c:f>
              <c:numCache>
                <c:formatCode>#,##0.0</c:formatCode>
                <c:ptCount val="11"/>
                <c:pt idx="0">
                  <c:v>8.4</c:v>
                </c:pt>
                <c:pt idx="1">
                  <c:v>15.3</c:v>
                </c:pt>
                <c:pt idx="2">
                  <c:v>0.1</c:v>
                </c:pt>
                <c:pt idx="3">
                  <c:v>16</c:v>
                </c:pt>
                <c:pt idx="4">
                  <c:v>0.8</c:v>
                </c:pt>
                <c:pt idx="5">
                  <c:v>0.7</c:v>
                </c:pt>
                <c:pt idx="6">
                  <c:v>10.8</c:v>
                </c:pt>
                <c:pt idx="7">
                  <c:v>10.4</c:v>
                </c:pt>
                <c:pt idx="8">
                  <c:v>14.5</c:v>
                </c:pt>
                <c:pt idx="9">
                  <c:v>6.8</c:v>
                </c:pt>
                <c:pt idx="10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DA-45FD-80AD-5C650D8B9C3A}"/>
            </c:ext>
          </c:extLst>
        </c:ser>
        <c:ser>
          <c:idx val="4"/>
          <c:order val="2"/>
          <c:tx>
            <c:strRef>
              <c:f>Data!$F$7</c:f>
              <c:strCache>
                <c:ptCount val="1"/>
                <c:pt idx="0">
                  <c:v>Mājoklis tiek īrēts atbilstoši tirgus cenas vērtībai
</c:v>
                </c:pt>
              </c:strCache>
            </c:strRef>
          </c:tx>
          <c:spPr>
            <a:solidFill>
              <a:srgbClr val="015867"/>
            </a:solidFill>
            <a:ln>
              <a:solidFill>
                <a:srgbClr val="015867"/>
              </a:solidFill>
            </a:ln>
            <a:effectLst/>
          </c:spPr>
          <c:invertIfNegative val="0"/>
          <c:cat>
            <c:strRef>
              <c:f>(Data!$A$8:$A$14,Data!$A$17:$A$20)</c:f>
              <c:strCache>
                <c:ptCount val="11"/>
                <c:pt idx="0">
                  <c:v>Vācija</c:v>
                </c:pt>
                <c:pt idx="1">
                  <c:v>Austrija</c:v>
                </c:pt>
                <c:pt idx="2">
                  <c:v>Dānija</c:v>
                </c:pt>
                <c:pt idx="3">
                  <c:v>Francija</c:v>
                </c:pt>
                <c:pt idx="4">
                  <c:v>Zviedrija</c:v>
                </c:pt>
                <c:pt idx="5">
                  <c:v>Nīderlande</c:v>
                </c:pt>
                <c:pt idx="6">
                  <c:v>ES vidējais rādītājs</c:v>
                </c:pt>
                <c:pt idx="7">
                  <c:v>Latvija</c:v>
                </c:pt>
                <c:pt idx="8">
                  <c:v>Igaunija</c:v>
                </c:pt>
                <c:pt idx="9">
                  <c:v>Norvēģija</c:v>
                </c:pt>
                <c:pt idx="10">
                  <c:v>Lietuva</c:v>
                </c:pt>
              </c:strCache>
            </c:strRef>
          </c:cat>
          <c:val>
            <c:numRef>
              <c:f>(Data!$F$8:$F$14,Data!$F$17:$F$20)</c:f>
              <c:numCache>
                <c:formatCode>#,##0.0</c:formatCode>
                <c:ptCount val="11"/>
                <c:pt idx="0">
                  <c:v>39.799999999999997</c:v>
                </c:pt>
                <c:pt idx="1">
                  <c:v>29.7</c:v>
                </c:pt>
                <c:pt idx="2">
                  <c:v>37.9</c:v>
                </c:pt>
                <c:pt idx="3">
                  <c:v>19.2</c:v>
                </c:pt>
                <c:pt idx="4">
                  <c:v>34</c:v>
                </c:pt>
                <c:pt idx="5">
                  <c:v>30.3</c:v>
                </c:pt>
                <c:pt idx="6">
                  <c:v>19.899999999999999</c:v>
                </c:pt>
                <c:pt idx="7">
                  <c:v>8.6999999999999993</c:v>
                </c:pt>
                <c:pt idx="8">
                  <c:v>4.0999999999999996</c:v>
                </c:pt>
                <c:pt idx="9">
                  <c:v>10.5</c:v>
                </c:pt>
                <c:pt idx="10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DA-45FD-80AD-5C650D8B9C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09705608"/>
        <c:axId val="309703312"/>
      </c:barChart>
      <c:catAx>
        <c:axId val="309705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09703312"/>
        <c:crosses val="autoZero"/>
        <c:auto val="1"/>
        <c:lblAlgn val="ctr"/>
        <c:lblOffset val="100"/>
        <c:noMultiLvlLbl val="0"/>
      </c:catAx>
      <c:valAx>
        <c:axId val="309703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09705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024670026463343E-2"/>
          <c:y val="0.79303788938530528"/>
          <c:w val="0.96846172200502911"/>
          <c:h val="0.196182140023194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680183819881718"/>
          <c:y val="4.4809002971486371E-2"/>
          <c:w val="0.39419237616797148"/>
          <c:h val="0.75480639120249571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Kopā</c:v>
                </c:pt>
              </c:strCache>
            </c:strRef>
          </c:tx>
          <c:dPt>
            <c:idx val="0"/>
            <c:bubble3D val="0"/>
            <c:spPr>
              <a:solidFill>
                <a:srgbClr val="01586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7F-4BAB-8ED9-524750534649}"/>
              </c:ext>
            </c:extLst>
          </c:dPt>
          <c:dPt>
            <c:idx val="1"/>
            <c:bubble3D val="0"/>
            <c:spPr>
              <a:solidFill>
                <a:srgbClr val="01A7C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7F-4BAB-8ED9-52475053464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C7F-4BAB-8ED9-524750534649}"/>
              </c:ext>
            </c:extLst>
          </c:dPt>
          <c:dPt>
            <c:idx val="3"/>
            <c:bubble3D val="0"/>
            <c:spPr>
              <a:solidFill>
                <a:srgbClr val="01859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C7F-4BAB-8ED9-524750534649}"/>
              </c:ext>
            </c:extLst>
          </c:dPt>
          <c:dPt>
            <c:idx val="4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C7F-4BAB-8ED9-524750534649}"/>
              </c:ext>
            </c:extLst>
          </c:dPt>
          <c:dPt>
            <c:idx val="5"/>
            <c:bubble3D val="0"/>
            <c:spPr>
              <a:solidFill>
                <a:srgbClr val="01CBE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C7F-4BAB-8ED9-524750534649}"/>
              </c:ext>
            </c:extLst>
          </c:dPt>
          <c:dLbls>
            <c:dLbl>
              <c:idx val="0"/>
              <c:layout>
                <c:manualLayout>
                  <c:x val="-5.7490608270714923E-3"/>
                  <c:y val="-1.166162989188847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7F-4BAB-8ED9-524750534649}"/>
                </c:ext>
              </c:extLst>
            </c:dLbl>
            <c:dLbl>
              <c:idx val="1"/>
              <c:layout>
                <c:manualLayout>
                  <c:x val="-2.1000216956821344E-3"/>
                  <c:y val="-2.316600785165019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7F-4BAB-8ED9-524750534649}"/>
                </c:ext>
              </c:extLst>
            </c:dLbl>
            <c:dLbl>
              <c:idx val="2"/>
              <c:layout>
                <c:manualLayout>
                  <c:x val="6.5538302434977542E-3"/>
                  <c:y val="-2.528501079566904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7F-4BAB-8ED9-524750534649}"/>
                </c:ext>
              </c:extLst>
            </c:dLbl>
            <c:dLbl>
              <c:idx val="3"/>
              <c:layout>
                <c:manualLayout>
                  <c:x val="-3.1707962197367948E-2"/>
                  <c:y val="7.1078759620324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C7F-4BAB-8ED9-5247505346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Līdz 1941.g.</c:v>
                </c:pt>
                <c:pt idx="1">
                  <c:v>1941.-1960.</c:v>
                </c:pt>
                <c:pt idx="2">
                  <c:v>1961.-1979.</c:v>
                </c:pt>
                <c:pt idx="3">
                  <c:v>1980.-1992.</c:v>
                </c:pt>
                <c:pt idx="4">
                  <c:v>1993.-2002.</c:v>
                </c:pt>
                <c:pt idx="5">
                  <c:v>2003.-2014g.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16586</c:v>
                </c:pt>
                <c:pt idx="1">
                  <c:v>5164</c:v>
                </c:pt>
                <c:pt idx="2">
                  <c:v>9246</c:v>
                </c:pt>
                <c:pt idx="3">
                  <c:v>4891</c:v>
                </c:pt>
                <c:pt idx="4">
                  <c:v>362</c:v>
                </c:pt>
                <c:pt idx="5">
                  <c:v>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C7F-4BAB-8ED9-5247505346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9965759990071188E-3"/>
          <c:y val="0.85018574951002091"/>
          <c:w val="0.99514778841483609"/>
          <c:h val="0.149814250489979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680183819881718"/>
          <c:y val="4.4809002971486371E-2"/>
          <c:w val="0.38370440826549246"/>
          <c:h val="0.82299591549511231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018587360594811"/>
          <c:w val="0.99514778841483609"/>
          <c:h val="0.149306649168853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Sheet2!$B$10</c:f>
              <c:strCache>
                <c:ptCount val="1"/>
                <c:pt idx="0">
                  <c:v>Estonia</c:v>
                </c:pt>
              </c:strCache>
            </c:strRef>
          </c:tx>
          <c:spPr>
            <a:solidFill>
              <a:srgbClr val="015867"/>
            </a:solidFill>
            <a:ln>
              <a:noFill/>
            </a:ln>
            <a:effectLst/>
            <a:sp3d/>
          </c:spPr>
          <c:invertIfNegative val="0"/>
          <c:cat>
            <c:numRef>
              <c:f>Sheet2!$A$11:$A$15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Sheet2!$B$11:$B$15</c:f>
              <c:numCache>
                <c:formatCode>General</c:formatCode>
                <c:ptCount val="5"/>
                <c:pt idx="0">
                  <c:v>1113</c:v>
                </c:pt>
                <c:pt idx="1">
                  <c:v>1780</c:v>
                </c:pt>
                <c:pt idx="2">
                  <c:v>2699</c:v>
                </c:pt>
                <c:pt idx="3">
                  <c:v>3221</c:v>
                </c:pt>
                <c:pt idx="4">
                  <c:v>4307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9B-48ED-9C2F-5DA2387A8B42}"/>
            </c:ext>
          </c:extLst>
        </c:ser>
        <c:ser>
          <c:idx val="1"/>
          <c:order val="1"/>
          <c:tx>
            <c:strRef>
              <c:f>Sheet2!$C$10</c:f>
              <c:strCache>
                <c:ptCount val="1"/>
                <c:pt idx="0">
                  <c:v>Lithuania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Sheet2!$A$11:$A$15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Sheet2!$C$11:$C$15</c:f>
              <c:numCache>
                <c:formatCode>General</c:formatCode>
                <c:ptCount val="5"/>
                <c:pt idx="0">
                  <c:v>2329</c:v>
                </c:pt>
                <c:pt idx="1">
                  <c:v>2933</c:v>
                </c:pt>
                <c:pt idx="2">
                  <c:v>4059</c:v>
                </c:pt>
                <c:pt idx="3">
                  <c:v>5179</c:v>
                </c:pt>
                <c:pt idx="4">
                  <c:v>4023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9B-48ED-9C2F-5DA2387A8B42}"/>
            </c:ext>
          </c:extLst>
        </c:ser>
        <c:ser>
          <c:idx val="2"/>
          <c:order val="2"/>
          <c:tx>
            <c:strRef>
              <c:f>Sheet2!$D$10</c:f>
              <c:strCache>
                <c:ptCount val="1"/>
                <c:pt idx="0">
                  <c:v>Latvia</c:v>
                </c:pt>
              </c:strCache>
            </c:strRef>
          </c:tx>
          <c:spPr>
            <a:solidFill>
              <a:srgbClr val="01A7C3"/>
            </a:solidFill>
            <a:ln>
              <a:noFill/>
            </a:ln>
            <a:effectLst/>
            <a:sp3d/>
          </c:spPr>
          <c:invertIfNegative val="0"/>
          <c:cat>
            <c:numRef>
              <c:f>Sheet2!$A$11:$A$15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Sheet2!$D$11:$D$15</c:f>
              <c:numCache>
                <c:formatCode>General</c:formatCode>
                <c:ptCount val="5"/>
                <c:pt idx="0">
                  <c:v>825</c:v>
                </c:pt>
                <c:pt idx="1">
                  <c:v>1238</c:v>
                </c:pt>
                <c:pt idx="2">
                  <c:v>1104</c:v>
                </c:pt>
                <c:pt idx="3">
                  <c:v>1063</c:v>
                </c:pt>
                <c:pt idx="4">
                  <c:v>1155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9B-48ED-9C2F-5DA2387A8B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5631216"/>
        <c:axId val="455631608"/>
        <c:axId val="0"/>
      </c:bar3DChart>
      <c:catAx>
        <c:axId val="45563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55631608"/>
        <c:crosses val="autoZero"/>
        <c:auto val="1"/>
        <c:lblAlgn val="ctr"/>
        <c:lblOffset val="100"/>
        <c:noMultiLvlLbl val="0"/>
      </c:catAx>
      <c:valAx>
        <c:axId val="455631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5563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38C0AE-C774-4A91-B129-FB05BCF953A2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5AD8474E-27C5-4B67-A7E3-9324191629C8}">
      <dgm:prSet phldrT="[Text]" custT="1"/>
      <dgm:spPr/>
      <dgm:t>
        <a:bodyPr/>
        <a:lstStyle/>
        <a:p>
          <a:pPr>
            <a:spcAft>
              <a:spcPts val="500"/>
            </a:spcAft>
          </a:pPr>
          <a:r>
            <a:rPr lang="lv-LV" sz="1400" b="1" dirty="0">
              <a:solidFill>
                <a:srgbClr val="015867"/>
              </a:solidFill>
            </a:rPr>
            <a:t>97. diena</a:t>
          </a:r>
        </a:p>
        <a:p>
          <a:pPr>
            <a:spcAft>
              <a:spcPct val="35000"/>
            </a:spcAft>
          </a:pPr>
          <a:r>
            <a:rPr lang="lv-LV" sz="1400" dirty="0"/>
            <a:t>Dzīvojamo telpu </a:t>
          </a:r>
          <a:r>
            <a:rPr lang="lv-LV" sz="1400" spc="-50" baseline="0" dirty="0"/>
            <a:t>atbrīvošana</a:t>
          </a:r>
        </a:p>
      </dgm:t>
    </dgm:pt>
    <dgm:pt modelId="{AB89ED5B-94C8-4331-9E9D-B8D890A01307}" type="parTrans" cxnId="{B2423F55-2059-4950-A598-0FC2AAC64315}">
      <dgm:prSet/>
      <dgm:spPr/>
      <dgm:t>
        <a:bodyPr/>
        <a:lstStyle/>
        <a:p>
          <a:endParaRPr lang="en-US"/>
        </a:p>
      </dgm:t>
    </dgm:pt>
    <dgm:pt modelId="{1DEF1346-8F68-4337-9BE2-8FAF8A42F498}" type="sibTrans" cxnId="{B2423F55-2059-4950-A598-0FC2AAC64315}">
      <dgm:prSet/>
      <dgm:spPr/>
      <dgm:t>
        <a:bodyPr/>
        <a:lstStyle/>
        <a:p>
          <a:endParaRPr lang="en-US"/>
        </a:p>
      </dgm:t>
    </dgm:pt>
    <dgm:pt modelId="{2FD85786-4158-4BCB-B4E4-78661ADFB099}">
      <dgm:prSet phldrT="[Text]" custT="1"/>
      <dgm:spPr/>
      <dgm:t>
        <a:bodyPr/>
        <a:lstStyle/>
        <a:p>
          <a:r>
            <a:rPr lang="lv-LV" sz="1400" b="1" dirty="0">
              <a:solidFill>
                <a:srgbClr val="015867"/>
              </a:solidFill>
            </a:rPr>
            <a:t>80. diena</a:t>
          </a:r>
        </a:p>
        <a:p>
          <a:r>
            <a:rPr lang="lv-LV" sz="1400" dirty="0"/>
            <a:t>Zvērināta tiesu izpildītāja paziņojums</a:t>
          </a:r>
          <a:endParaRPr lang="en-US" sz="1400" dirty="0"/>
        </a:p>
      </dgm:t>
    </dgm:pt>
    <dgm:pt modelId="{9959AF17-BC86-4795-AA9F-B3CBE051EC2E}" type="parTrans" cxnId="{0305FE80-FA08-4E70-BE9D-6C21226DC255}">
      <dgm:prSet/>
      <dgm:spPr/>
      <dgm:t>
        <a:bodyPr/>
        <a:lstStyle/>
        <a:p>
          <a:endParaRPr lang="en-US"/>
        </a:p>
      </dgm:t>
    </dgm:pt>
    <dgm:pt modelId="{11773729-9281-4C19-B71E-FE8F9C6416D4}" type="sibTrans" cxnId="{0305FE80-FA08-4E70-BE9D-6C21226DC255}">
      <dgm:prSet/>
      <dgm:spPr/>
      <dgm:t>
        <a:bodyPr/>
        <a:lstStyle/>
        <a:p>
          <a:endParaRPr lang="en-US"/>
        </a:p>
      </dgm:t>
    </dgm:pt>
    <dgm:pt modelId="{B659F15E-0DDC-4050-8AD7-AF8E740F7FC8}">
      <dgm:prSet phldrT="[Text]" custT="1"/>
      <dgm:spPr/>
      <dgm:t>
        <a:bodyPr/>
        <a:lstStyle/>
        <a:p>
          <a:r>
            <a:rPr lang="lv-LV" sz="1400" b="1" dirty="0">
              <a:solidFill>
                <a:srgbClr val="015867"/>
              </a:solidFill>
            </a:rPr>
            <a:t>79. diena</a:t>
          </a:r>
        </a:p>
        <a:p>
          <a:r>
            <a:rPr lang="lv-LV" sz="1400" dirty="0"/>
            <a:t>Izpildu lietas ievešana</a:t>
          </a:r>
          <a:endParaRPr lang="en-US" sz="1400" dirty="0"/>
        </a:p>
      </dgm:t>
    </dgm:pt>
    <dgm:pt modelId="{CE8261F0-C624-4701-A15B-0117A984F2FD}" type="parTrans" cxnId="{E975BD40-2781-461C-9D24-2A4B18429433}">
      <dgm:prSet/>
      <dgm:spPr/>
      <dgm:t>
        <a:bodyPr/>
        <a:lstStyle/>
        <a:p>
          <a:endParaRPr lang="en-US"/>
        </a:p>
      </dgm:t>
    </dgm:pt>
    <dgm:pt modelId="{4227CEB1-451A-4E19-8BB1-E9F8D5EA0394}" type="sibTrans" cxnId="{E975BD40-2781-461C-9D24-2A4B18429433}">
      <dgm:prSet/>
      <dgm:spPr/>
      <dgm:t>
        <a:bodyPr/>
        <a:lstStyle/>
        <a:p>
          <a:endParaRPr lang="en-US"/>
        </a:p>
      </dgm:t>
    </dgm:pt>
    <dgm:pt modelId="{4AF5E534-20DA-42DE-B578-B06AF90E5E4A}">
      <dgm:prSet custT="1"/>
      <dgm:spPr/>
      <dgm:t>
        <a:bodyPr/>
        <a:lstStyle/>
        <a:p>
          <a:r>
            <a:rPr lang="lv-LV" sz="1400" b="1" dirty="0">
              <a:solidFill>
                <a:srgbClr val="015867"/>
              </a:solidFill>
            </a:rPr>
            <a:t>78. diena</a:t>
          </a:r>
        </a:p>
        <a:p>
          <a:r>
            <a:rPr lang="lv-LV" sz="1400" dirty="0"/>
            <a:t>Lēmuma iesniegšana izpildei</a:t>
          </a:r>
          <a:endParaRPr lang="en-US" sz="1400" dirty="0"/>
        </a:p>
      </dgm:t>
    </dgm:pt>
    <dgm:pt modelId="{1188AA1F-9BB8-4DC1-AF4D-0E349DFA11FD}" type="parTrans" cxnId="{F8579FDB-4BE0-41DE-AA1D-1F84F38EBE8A}">
      <dgm:prSet/>
      <dgm:spPr/>
      <dgm:t>
        <a:bodyPr/>
        <a:lstStyle/>
        <a:p>
          <a:endParaRPr lang="en-US"/>
        </a:p>
      </dgm:t>
    </dgm:pt>
    <dgm:pt modelId="{3F1EA310-BFD7-459A-B7EC-E05EBA50F2CB}" type="sibTrans" cxnId="{F8579FDB-4BE0-41DE-AA1D-1F84F38EBE8A}">
      <dgm:prSet/>
      <dgm:spPr/>
      <dgm:t>
        <a:bodyPr/>
        <a:lstStyle/>
        <a:p>
          <a:endParaRPr lang="en-US"/>
        </a:p>
      </dgm:t>
    </dgm:pt>
    <dgm:pt modelId="{A58C7CAD-EF24-41F7-ABFB-826D5D22CF63}">
      <dgm:prSet custT="1"/>
      <dgm:spPr/>
      <dgm:t>
        <a:bodyPr/>
        <a:lstStyle/>
        <a:p>
          <a:r>
            <a:rPr lang="lv-LV" sz="1400" b="1" dirty="0">
              <a:solidFill>
                <a:srgbClr val="015867"/>
              </a:solidFill>
            </a:rPr>
            <a:t>75. diena</a:t>
          </a:r>
        </a:p>
        <a:p>
          <a:r>
            <a:rPr lang="lv-LV" sz="1400" dirty="0"/>
            <a:t>Pieteikuma izskatīšana</a:t>
          </a:r>
          <a:endParaRPr lang="en-US" sz="1400" dirty="0"/>
        </a:p>
      </dgm:t>
    </dgm:pt>
    <dgm:pt modelId="{25B5BE7D-3306-4FD3-A28F-548C05792B25}" type="parTrans" cxnId="{4DD0609F-061B-43D4-BEC6-56EBC755469F}">
      <dgm:prSet/>
      <dgm:spPr/>
      <dgm:t>
        <a:bodyPr/>
        <a:lstStyle/>
        <a:p>
          <a:endParaRPr lang="en-US"/>
        </a:p>
      </dgm:t>
    </dgm:pt>
    <dgm:pt modelId="{98D12760-5A8A-4414-8CCD-FC3D3FEB3022}" type="sibTrans" cxnId="{4DD0609F-061B-43D4-BEC6-56EBC755469F}">
      <dgm:prSet/>
      <dgm:spPr/>
      <dgm:t>
        <a:bodyPr/>
        <a:lstStyle/>
        <a:p>
          <a:endParaRPr lang="en-US"/>
        </a:p>
      </dgm:t>
    </dgm:pt>
    <dgm:pt modelId="{E50481E1-6EFE-48E6-8D02-140A82766D3F}">
      <dgm:prSet custT="1"/>
      <dgm:spPr/>
      <dgm:t>
        <a:bodyPr/>
        <a:lstStyle/>
        <a:p>
          <a:r>
            <a:rPr lang="lv-LV" sz="1400" b="1" dirty="0">
              <a:solidFill>
                <a:srgbClr val="015867"/>
              </a:solidFill>
            </a:rPr>
            <a:t>68. diena</a:t>
          </a:r>
        </a:p>
        <a:p>
          <a:r>
            <a:rPr lang="lv-LV" sz="1400" spc="-50" baseline="0" dirty="0"/>
            <a:t>Pieteikuma</a:t>
          </a:r>
          <a:r>
            <a:rPr lang="lv-LV" sz="1400" dirty="0"/>
            <a:t> </a:t>
          </a:r>
          <a:r>
            <a:rPr lang="lv-LV" sz="1400" spc="-30" baseline="0" dirty="0"/>
            <a:t>iesniegšana</a:t>
          </a:r>
          <a:r>
            <a:rPr lang="lv-LV" sz="1400" dirty="0"/>
            <a:t> Zemes-grāmatai</a:t>
          </a:r>
          <a:endParaRPr lang="en-US" sz="1400" dirty="0"/>
        </a:p>
      </dgm:t>
    </dgm:pt>
    <dgm:pt modelId="{D93D7434-BCEB-44EE-968B-14AA13599BFE}" type="parTrans" cxnId="{D349B235-D9F7-4CD8-A0B0-A77921D9D9B9}">
      <dgm:prSet/>
      <dgm:spPr/>
      <dgm:t>
        <a:bodyPr/>
        <a:lstStyle/>
        <a:p>
          <a:endParaRPr lang="en-US"/>
        </a:p>
      </dgm:t>
    </dgm:pt>
    <dgm:pt modelId="{AF8C0DA7-7D62-4607-B2E1-6E0A09FC3B28}" type="sibTrans" cxnId="{D349B235-D9F7-4CD8-A0B0-A77921D9D9B9}">
      <dgm:prSet/>
      <dgm:spPr/>
      <dgm:t>
        <a:bodyPr/>
        <a:lstStyle/>
        <a:p>
          <a:endParaRPr lang="en-US"/>
        </a:p>
      </dgm:t>
    </dgm:pt>
    <dgm:pt modelId="{CF1A3D75-A860-4462-B139-6939B6F406BA}">
      <dgm:prSet custT="1"/>
      <dgm:spPr/>
      <dgm:t>
        <a:bodyPr/>
        <a:lstStyle/>
        <a:p>
          <a:r>
            <a:rPr lang="lv-LV" sz="1400" b="1" dirty="0">
              <a:solidFill>
                <a:srgbClr val="015867"/>
              </a:solidFill>
            </a:rPr>
            <a:t>61. diena</a:t>
          </a:r>
        </a:p>
        <a:p>
          <a:r>
            <a:rPr lang="lv-LV" sz="1400" spc="-50" baseline="0" dirty="0"/>
            <a:t>Brīdinājuma</a:t>
          </a:r>
          <a:r>
            <a:rPr lang="lv-LV" sz="1400" dirty="0"/>
            <a:t> nosūtīšana</a:t>
          </a:r>
          <a:endParaRPr lang="en-US" sz="1400" dirty="0"/>
        </a:p>
      </dgm:t>
    </dgm:pt>
    <dgm:pt modelId="{0A002D68-31B3-4BD8-87AB-FFC8D60844D4}" type="parTrans" cxnId="{8083D6FF-EBE6-4A76-A371-0AE15817669F}">
      <dgm:prSet/>
      <dgm:spPr/>
      <dgm:t>
        <a:bodyPr/>
        <a:lstStyle/>
        <a:p>
          <a:endParaRPr lang="en-US"/>
        </a:p>
      </dgm:t>
    </dgm:pt>
    <dgm:pt modelId="{0F5092C2-B860-4D4C-9E8D-F0070B49537D}" type="sibTrans" cxnId="{8083D6FF-EBE6-4A76-A371-0AE15817669F}">
      <dgm:prSet/>
      <dgm:spPr/>
      <dgm:t>
        <a:bodyPr/>
        <a:lstStyle/>
        <a:p>
          <a:endParaRPr lang="en-US"/>
        </a:p>
      </dgm:t>
    </dgm:pt>
    <dgm:pt modelId="{1EF84155-5686-4390-B3A7-91FD3BDF40BB}">
      <dgm:prSet custT="1"/>
      <dgm:spPr/>
      <dgm:t>
        <a:bodyPr/>
        <a:lstStyle/>
        <a:p>
          <a:r>
            <a:rPr lang="lv-LV" sz="1400" b="1" dirty="0">
              <a:solidFill>
                <a:srgbClr val="015867"/>
              </a:solidFill>
            </a:rPr>
            <a:t>60 dienu</a:t>
          </a:r>
        </a:p>
        <a:p>
          <a:r>
            <a:rPr lang="lv-LV" sz="1400" dirty="0"/>
            <a:t>īres maksas kavējums</a:t>
          </a:r>
          <a:endParaRPr lang="en-US" sz="1400" dirty="0"/>
        </a:p>
      </dgm:t>
    </dgm:pt>
    <dgm:pt modelId="{6E284FDB-1FEC-4181-BB4A-250407C685A3}" type="parTrans" cxnId="{105FFBFF-3E97-43E4-ADE8-66420EF604B1}">
      <dgm:prSet/>
      <dgm:spPr/>
      <dgm:t>
        <a:bodyPr/>
        <a:lstStyle/>
        <a:p>
          <a:endParaRPr lang="en-US"/>
        </a:p>
      </dgm:t>
    </dgm:pt>
    <dgm:pt modelId="{350BED8C-D1F9-40B9-8D34-0426223FDC37}" type="sibTrans" cxnId="{105FFBFF-3E97-43E4-ADE8-66420EF604B1}">
      <dgm:prSet/>
      <dgm:spPr/>
      <dgm:t>
        <a:bodyPr/>
        <a:lstStyle/>
        <a:p>
          <a:endParaRPr lang="en-US"/>
        </a:p>
      </dgm:t>
    </dgm:pt>
    <dgm:pt modelId="{1D6B667E-8DA7-46A8-9CF8-2D43AA55B7E0}" type="pres">
      <dgm:prSet presAssocID="{EC38C0AE-C774-4A91-B129-FB05BCF953A2}" presName="rootnode" presStyleCnt="0">
        <dgm:presLayoutVars>
          <dgm:chMax/>
          <dgm:chPref/>
          <dgm:dir val="rev"/>
          <dgm:animLvl val="lvl"/>
        </dgm:presLayoutVars>
      </dgm:prSet>
      <dgm:spPr/>
    </dgm:pt>
    <dgm:pt modelId="{726456E8-42B7-459C-A801-34475BDE40BB}" type="pres">
      <dgm:prSet presAssocID="{5AD8474E-27C5-4B67-A7E3-9324191629C8}" presName="composite" presStyleCnt="0"/>
      <dgm:spPr/>
    </dgm:pt>
    <dgm:pt modelId="{627C80A0-3718-44FF-83CE-4D294365EA26}" type="pres">
      <dgm:prSet presAssocID="{5AD8474E-27C5-4B67-A7E3-9324191629C8}" presName="LShape" presStyleLbl="alignNode1" presStyleIdx="0" presStyleCnt="15" custScaleX="118248"/>
      <dgm:spPr>
        <a:solidFill>
          <a:srgbClr val="01859C"/>
        </a:solidFill>
        <a:ln>
          <a:solidFill>
            <a:srgbClr val="015867"/>
          </a:solidFill>
        </a:ln>
      </dgm:spPr>
    </dgm:pt>
    <dgm:pt modelId="{37021048-7519-4E94-8F4E-EB6BD6C8574C}" type="pres">
      <dgm:prSet presAssocID="{5AD8474E-27C5-4B67-A7E3-9324191629C8}" presName="ParentText" presStyleLbl="revTx" presStyleIdx="0" presStyleCnt="8" custScaleX="118788">
        <dgm:presLayoutVars>
          <dgm:chMax val="0"/>
          <dgm:chPref val="0"/>
          <dgm:bulletEnabled val="1"/>
        </dgm:presLayoutVars>
      </dgm:prSet>
      <dgm:spPr/>
    </dgm:pt>
    <dgm:pt modelId="{4B3D2006-202A-482E-8D6B-8FC828307BBF}" type="pres">
      <dgm:prSet presAssocID="{5AD8474E-27C5-4B67-A7E3-9324191629C8}" presName="Triangle" presStyleLbl="alignNode1" presStyleIdx="1" presStyleCnt="15" custLinFactNeighborX="-52246" custLinFactNeighborY="37318"/>
      <dgm:spPr>
        <a:solidFill>
          <a:srgbClr val="015867"/>
        </a:solidFill>
      </dgm:spPr>
    </dgm:pt>
    <dgm:pt modelId="{AED0B072-6F08-43D4-8BC0-4E7490D59079}" type="pres">
      <dgm:prSet presAssocID="{1DEF1346-8F68-4337-9BE2-8FAF8A42F498}" presName="sibTrans" presStyleCnt="0"/>
      <dgm:spPr/>
    </dgm:pt>
    <dgm:pt modelId="{FD1D1AA5-EB00-4F80-88C8-D0F98C788EFC}" type="pres">
      <dgm:prSet presAssocID="{1DEF1346-8F68-4337-9BE2-8FAF8A42F498}" presName="space" presStyleCnt="0"/>
      <dgm:spPr/>
    </dgm:pt>
    <dgm:pt modelId="{4257EED9-394C-4EEA-83BD-BE711D18174B}" type="pres">
      <dgm:prSet presAssocID="{2FD85786-4158-4BCB-B4E4-78661ADFB099}" presName="composite" presStyleCnt="0"/>
      <dgm:spPr/>
    </dgm:pt>
    <dgm:pt modelId="{13B99AAD-AF0E-45AD-A835-A3D31829AFEE}" type="pres">
      <dgm:prSet presAssocID="{2FD85786-4158-4BCB-B4E4-78661ADFB099}" presName="LShape" presStyleLbl="alignNode1" presStyleIdx="2" presStyleCnt="15"/>
      <dgm:spPr>
        <a:solidFill>
          <a:srgbClr val="01859C"/>
        </a:solidFill>
        <a:ln>
          <a:solidFill>
            <a:srgbClr val="015867"/>
          </a:solidFill>
        </a:ln>
      </dgm:spPr>
    </dgm:pt>
    <dgm:pt modelId="{ACBAE3D0-172F-4F33-9D4E-003A06AB78DD}" type="pres">
      <dgm:prSet presAssocID="{2FD85786-4158-4BCB-B4E4-78661ADFB099}" presName="ParentText" presStyleLbl="revTx" presStyleIdx="1" presStyleCnt="8" custScaleX="125532" custScaleY="134639" custLinFactNeighborX="1325" custLinFactNeighborY="19791">
        <dgm:presLayoutVars>
          <dgm:chMax val="0"/>
          <dgm:chPref val="0"/>
          <dgm:bulletEnabled val="1"/>
        </dgm:presLayoutVars>
      </dgm:prSet>
      <dgm:spPr/>
    </dgm:pt>
    <dgm:pt modelId="{A6DF4EDD-1374-496D-9B0E-6D7CFEC14927}" type="pres">
      <dgm:prSet presAssocID="{2FD85786-4158-4BCB-B4E4-78661ADFB099}" presName="Triangle" presStyleLbl="alignNode1" presStyleIdx="3" presStyleCnt="15"/>
      <dgm:spPr>
        <a:solidFill>
          <a:srgbClr val="015867"/>
        </a:solidFill>
      </dgm:spPr>
    </dgm:pt>
    <dgm:pt modelId="{3BA8904A-784B-4263-AA20-4F5591370B1C}" type="pres">
      <dgm:prSet presAssocID="{11773729-9281-4C19-B71E-FE8F9C6416D4}" presName="sibTrans" presStyleCnt="0"/>
      <dgm:spPr/>
    </dgm:pt>
    <dgm:pt modelId="{281C8F4F-F963-4D9B-B696-3906728D75A0}" type="pres">
      <dgm:prSet presAssocID="{11773729-9281-4C19-B71E-FE8F9C6416D4}" presName="space" presStyleCnt="0"/>
      <dgm:spPr/>
    </dgm:pt>
    <dgm:pt modelId="{4F9E0FB9-578C-45E6-84F1-9CCD05E070C1}" type="pres">
      <dgm:prSet presAssocID="{B659F15E-0DDC-4050-8AD7-AF8E740F7FC8}" presName="composite" presStyleCnt="0"/>
      <dgm:spPr/>
    </dgm:pt>
    <dgm:pt modelId="{75ABC521-E7B0-4BC3-A330-F320EC248493}" type="pres">
      <dgm:prSet presAssocID="{B659F15E-0DDC-4050-8AD7-AF8E740F7FC8}" presName="LShape" presStyleLbl="alignNode1" presStyleIdx="4" presStyleCnt="15"/>
      <dgm:spPr>
        <a:solidFill>
          <a:srgbClr val="01859C"/>
        </a:solidFill>
        <a:ln>
          <a:solidFill>
            <a:srgbClr val="015867"/>
          </a:solidFill>
        </a:ln>
      </dgm:spPr>
    </dgm:pt>
    <dgm:pt modelId="{18E293B2-8BDD-4FCF-A2AE-0D7A3F574A75}" type="pres">
      <dgm:prSet presAssocID="{B659F15E-0DDC-4050-8AD7-AF8E740F7FC8}" presName="ParentText" presStyleLbl="revTx" presStyleIdx="2" presStyleCnt="8" custScaleX="108150" custLinFactNeighborX="-2555" custLinFactNeighborY="5838">
        <dgm:presLayoutVars>
          <dgm:chMax val="0"/>
          <dgm:chPref val="0"/>
          <dgm:bulletEnabled val="1"/>
        </dgm:presLayoutVars>
      </dgm:prSet>
      <dgm:spPr/>
    </dgm:pt>
    <dgm:pt modelId="{B52B068F-BF27-4706-8226-8B6B21A1E34C}" type="pres">
      <dgm:prSet presAssocID="{B659F15E-0DDC-4050-8AD7-AF8E740F7FC8}" presName="Triangle" presStyleLbl="alignNode1" presStyleIdx="5" presStyleCnt="15"/>
      <dgm:spPr>
        <a:solidFill>
          <a:srgbClr val="015867"/>
        </a:solidFill>
      </dgm:spPr>
    </dgm:pt>
    <dgm:pt modelId="{AFA8F078-F8DB-401F-8FAC-AC4D6C65B79D}" type="pres">
      <dgm:prSet presAssocID="{4227CEB1-451A-4E19-8BB1-E9F8D5EA0394}" presName="sibTrans" presStyleCnt="0"/>
      <dgm:spPr/>
    </dgm:pt>
    <dgm:pt modelId="{970D5EB7-188F-458C-8DBF-B2CE49500760}" type="pres">
      <dgm:prSet presAssocID="{4227CEB1-451A-4E19-8BB1-E9F8D5EA0394}" presName="space" presStyleCnt="0"/>
      <dgm:spPr/>
    </dgm:pt>
    <dgm:pt modelId="{4299DEDA-BB48-4711-9135-45C0B7C9A48F}" type="pres">
      <dgm:prSet presAssocID="{4AF5E534-20DA-42DE-B578-B06AF90E5E4A}" presName="composite" presStyleCnt="0"/>
      <dgm:spPr/>
    </dgm:pt>
    <dgm:pt modelId="{50FC8904-6405-4FCB-B3A7-AA0D0CC8A015}" type="pres">
      <dgm:prSet presAssocID="{4AF5E534-20DA-42DE-B578-B06AF90E5E4A}" presName="LShape" presStyleLbl="alignNode1" presStyleIdx="6" presStyleCnt="15"/>
      <dgm:spPr>
        <a:solidFill>
          <a:srgbClr val="01859C"/>
        </a:solidFill>
        <a:ln>
          <a:solidFill>
            <a:srgbClr val="015867"/>
          </a:solidFill>
        </a:ln>
      </dgm:spPr>
    </dgm:pt>
    <dgm:pt modelId="{5D975C3C-888A-43CB-B297-486CEF81D7A4}" type="pres">
      <dgm:prSet presAssocID="{4AF5E534-20DA-42DE-B578-B06AF90E5E4A}" presName="ParentText" presStyleLbl="revTx" presStyleIdx="3" presStyleCnt="8" custScaleX="125934" custLinFactNeighborX="5950" custLinFactNeighborY="-413">
        <dgm:presLayoutVars>
          <dgm:chMax val="0"/>
          <dgm:chPref val="0"/>
          <dgm:bulletEnabled val="1"/>
        </dgm:presLayoutVars>
      </dgm:prSet>
      <dgm:spPr/>
    </dgm:pt>
    <dgm:pt modelId="{7EB3AD00-7D6E-4985-B9BA-B92497F33420}" type="pres">
      <dgm:prSet presAssocID="{4AF5E534-20DA-42DE-B578-B06AF90E5E4A}" presName="Triangle" presStyleLbl="alignNode1" presStyleIdx="7" presStyleCnt="15"/>
      <dgm:spPr>
        <a:solidFill>
          <a:srgbClr val="015867"/>
        </a:solidFill>
      </dgm:spPr>
    </dgm:pt>
    <dgm:pt modelId="{32C18E8B-C701-47B3-B789-895F091B14BB}" type="pres">
      <dgm:prSet presAssocID="{3F1EA310-BFD7-459A-B7EC-E05EBA50F2CB}" presName="sibTrans" presStyleCnt="0"/>
      <dgm:spPr/>
    </dgm:pt>
    <dgm:pt modelId="{6B3C17EE-51CA-412E-BD22-5F478CC1F28E}" type="pres">
      <dgm:prSet presAssocID="{3F1EA310-BFD7-459A-B7EC-E05EBA50F2CB}" presName="space" presStyleCnt="0"/>
      <dgm:spPr/>
    </dgm:pt>
    <dgm:pt modelId="{3F62BD87-11A9-4C79-A986-2EE9A6F91423}" type="pres">
      <dgm:prSet presAssocID="{A58C7CAD-EF24-41F7-ABFB-826D5D22CF63}" presName="composite" presStyleCnt="0"/>
      <dgm:spPr/>
    </dgm:pt>
    <dgm:pt modelId="{E0B605F6-7060-43E2-B5E1-A202B21EC171}" type="pres">
      <dgm:prSet presAssocID="{A58C7CAD-EF24-41F7-ABFB-826D5D22CF63}" presName="LShape" presStyleLbl="alignNode1" presStyleIdx="8" presStyleCnt="15"/>
      <dgm:spPr>
        <a:solidFill>
          <a:srgbClr val="01859C"/>
        </a:solidFill>
        <a:ln>
          <a:solidFill>
            <a:srgbClr val="015867"/>
          </a:solidFill>
        </a:ln>
      </dgm:spPr>
    </dgm:pt>
    <dgm:pt modelId="{90F50BF6-CEE6-4DDA-8908-2065C2783018}" type="pres">
      <dgm:prSet presAssocID="{A58C7CAD-EF24-41F7-ABFB-826D5D22CF63}" presName="ParentText" presStyleLbl="revTx" presStyleIdx="4" presStyleCnt="8" custScaleX="135175" custLinFactNeighborX="18992" custLinFactNeighborY="-3941">
        <dgm:presLayoutVars>
          <dgm:chMax val="0"/>
          <dgm:chPref val="0"/>
          <dgm:bulletEnabled val="1"/>
        </dgm:presLayoutVars>
      </dgm:prSet>
      <dgm:spPr/>
    </dgm:pt>
    <dgm:pt modelId="{74E7AC0E-2B9B-4813-A944-8CF3FD52AC5F}" type="pres">
      <dgm:prSet presAssocID="{A58C7CAD-EF24-41F7-ABFB-826D5D22CF63}" presName="Triangle" presStyleLbl="alignNode1" presStyleIdx="9" presStyleCnt="15"/>
      <dgm:spPr>
        <a:solidFill>
          <a:srgbClr val="015867"/>
        </a:solidFill>
      </dgm:spPr>
    </dgm:pt>
    <dgm:pt modelId="{833EF083-8EC7-41BD-9E09-26EC15CC041D}" type="pres">
      <dgm:prSet presAssocID="{98D12760-5A8A-4414-8CCD-FC3D3FEB3022}" presName="sibTrans" presStyleCnt="0"/>
      <dgm:spPr/>
    </dgm:pt>
    <dgm:pt modelId="{B7F7D18C-185F-4878-B944-EB8C605B288B}" type="pres">
      <dgm:prSet presAssocID="{98D12760-5A8A-4414-8CCD-FC3D3FEB3022}" presName="space" presStyleCnt="0"/>
      <dgm:spPr/>
    </dgm:pt>
    <dgm:pt modelId="{B6ACA9F5-1E97-4C81-A0C0-E700C0B42323}" type="pres">
      <dgm:prSet presAssocID="{E50481E1-6EFE-48E6-8D02-140A82766D3F}" presName="composite" presStyleCnt="0"/>
      <dgm:spPr/>
    </dgm:pt>
    <dgm:pt modelId="{CBA65552-AE39-41DF-8723-70340ABE002F}" type="pres">
      <dgm:prSet presAssocID="{E50481E1-6EFE-48E6-8D02-140A82766D3F}" presName="LShape" presStyleLbl="alignNode1" presStyleIdx="10" presStyleCnt="15"/>
      <dgm:spPr>
        <a:solidFill>
          <a:srgbClr val="01859C"/>
        </a:solidFill>
        <a:ln>
          <a:solidFill>
            <a:srgbClr val="015867"/>
          </a:solidFill>
        </a:ln>
      </dgm:spPr>
    </dgm:pt>
    <dgm:pt modelId="{93F616A8-7202-4167-A608-A9E12A31968C}" type="pres">
      <dgm:prSet presAssocID="{E50481E1-6EFE-48E6-8D02-140A82766D3F}" presName="ParentText" presStyleLbl="revTx" presStyleIdx="5" presStyleCnt="8" custScaleX="115028" custLinFactNeighborX="8770" custLinFactNeighborY="-126">
        <dgm:presLayoutVars>
          <dgm:chMax val="0"/>
          <dgm:chPref val="0"/>
          <dgm:bulletEnabled val="1"/>
        </dgm:presLayoutVars>
      </dgm:prSet>
      <dgm:spPr/>
    </dgm:pt>
    <dgm:pt modelId="{D39952F2-C30E-4E0E-9F61-5DCD674CC167}" type="pres">
      <dgm:prSet presAssocID="{E50481E1-6EFE-48E6-8D02-140A82766D3F}" presName="Triangle" presStyleLbl="alignNode1" presStyleIdx="11" presStyleCnt="15"/>
      <dgm:spPr>
        <a:solidFill>
          <a:srgbClr val="015867"/>
        </a:solidFill>
      </dgm:spPr>
    </dgm:pt>
    <dgm:pt modelId="{24CCD617-D046-4E57-AE5E-7DB3E3A2A8D6}" type="pres">
      <dgm:prSet presAssocID="{AF8C0DA7-7D62-4607-B2E1-6E0A09FC3B28}" presName="sibTrans" presStyleCnt="0"/>
      <dgm:spPr/>
    </dgm:pt>
    <dgm:pt modelId="{9FD2F12A-DBDF-4E37-906D-209A6A52A51E}" type="pres">
      <dgm:prSet presAssocID="{AF8C0DA7-7D62-4607-B2E1-6E0A09FC3B28}" presName="space" presStyleCnt="0"/>
      <dgm:spPr/>
    </dgm:pt>
    <dgm:pt modelId="{22C00C64-688A-4846-BD75-259668B996E8}" type="pres">
      <dgm:prSet presAssocID="{CF1A3D75-A860-4462-B139-6939B6F406BA}" presName="composite" presStyleCnt="0"/>
      <dgm:spPr/>
    </dgm:pt>
    <dgm:pt modelId="{355E49F2-F26D-4160-97FB-3901F8F7DD71}" type="pres">
      <dgm:prSet presAssocID="{CF1A3D75-A860-4462-B139-6939B6F406BA}" presName="LShape" presStyleLbl="alignNode1" presStyleIdx="12" presStyleCnt="15"/>
      <dgm:spPr>
        <a:solidFill>
          <a:srgbClr val="01859C"/>
        </a:solidFill>
        <a:ln>
          <a:solidFill>
            <a:srgbClr val="015867"/>
          </a:solidFill>
        </a:ln>
      </dgm:spPr>
    </dgm:pt>
    <dgm:pt modelId="{E8872CAC-70D4-490A-B92B-166AF03413F5}" type="pres">
      <dgm:prSet presAssocID="{CF1A3D75-A860-4462-B139-6939B6F406BA}" presName="ParentText" presStyleLbl="revTx" presStyleIdx="6" presStyleCnt="8" custScaleX="124440" custLinFactNeighborX="11795" custLinFactNeighborY="170">
        <dgm:presLayoutVars>
          <dgm:chMax val="0"/>
          <dgm:chPref val="0"/>
          <dgm:bulletEnabled val="1"/>
        </dgm:presLayoutVars>
      </dgm:prSet>
      <dgm:spPr/>
    </dgm:pt>
    <dgm:pt modelId="{D766FC62-9DF4-4E00-BF0F-80F406100370}" type="pres">
      <dgm:prSet presAssocID="{CF1A3D75-A860-4462-B139-6939B6F406BA}" presName="Triangle" presStyleLbl="alignNode1" presStyleIdx="13" presStyleCnt="15"/>
      <dgm:spPr>
        <a:solidFill>
          <a:srgbClr val="015867"/>
        </a:solidFill>
      </dgm:spPr>
    </dgm:pt>
    <dgm:pt modelId="{E2386E6F-6402-4CB1-B797-1D9EC885E8E0}" type="pres">
      <dgm:prSet presAssocID="{0F5092C2-B860-4D4C-9E8D-F0070B49537D}" presName="sibTrans" presStyleCnt="0"/>
      <dgm:spPr/>
    </dgm:pt>
    <dgm:pt modelId="{3952A6DF-321B-4F7D-9B02-5442C677A11B}" type="pres">
      <dgm:prSet presAssocID="{0F5092C2-B860-4D4C-9E8D-F0070B49537D}" presName="space" presStyleCnt="0"/>
      <dgm:spPr/>
    </dgm:pt>
    <dgm:pt modelId="{CC9883E3-814A-42E8-AD6A-E9E0E3E28D60}" type="pres">
      <dgm:prSet presAssocID="{1EF84155-5686-4390-B3A7-91FD3BDF40BB}" presName="composite" presStyleCnt="0"/>
      <dgm:spPr/>
    </dgm:pt>
    <dgm:pt modelId="{801BD095-5314-46DA-A238-5CDA652AF118}" type="pres">
      <dgm:prSet presAssocID="{1EF84155-5686-4390-B3A7-91FD3BDF40BB}" presName="LShape" presStyleLbl="alignNode1" presStyleIdx="14" presStyleCnt="15"/>
      <dgm:spPr>
        <a:solidFill>
          <a:srgbClr val="01859C"/>
        </a:solidFill>
        <a:ln>
          <a:solidFill>
            <a:srgbClr val="015867"/>
          </a:solidFill>
        </a:ln>
      </dgm:spPr>
    </dgm:pt>
    <dgm:pt modelId="{B03AC198-60CF-40A5-A495-7BEDD8E2AA98}" type="pres">
      <dgm:prSet presAssocID="{1EF84155-5686-4390-B3A7-91FD3BDF40BB}" presName="ParentText" presStyleLbl="revTx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112E081B-F110-4E11-B354-40385005C636}" type="presOf" srcId="{4AF5E534-20DA-42DE-B578-B06AF90E5E4A}" destId="{5D975C3C-888A-43CB-B297-486CEF81D7A4}" srcOrd="0" destOrd="0" presId="urn:microsoft.com/office/officeart/2009/3/layout/StepUpProcess"/>
    <dgm:cxn modelId="{755A2027-CAC0-43DE-A6B2-3485C5C64DC3}" type="presOf" srcId="{CF1A3D75-A860-4462-B139-6939B6F406BA}" destId="{E8872CAC-70D4-490A-B92B-166AF03413F5}" srcOrd="0" destOrd="0" presId="urn:microsoft.com/office/officeart/2009/3/layout/StepUpProcess"/>
    <dgm:cxn modelId="{D349B235-D9F7-4CD8-A0B0-A77921D9D9B9}" srcId="{EC38C0AE-C774-4A91-B129-FB05BCF953A2}" destId="{E50481E1-6EFE-48E6-8D02-140A82766D3F}" srcOrd="5" destOrd="0" parTransId="{D93D7434-BCEB-44EE-968B-14AA13599BFE}" sibTransId="{AF8C0DA7-7D62-4607-B2E1-6E0A09FC3B28}"/>
    <dgm:cxn modelId="{E975BD40-2781-461C-9D24-2A4B18429433}" srcId="{EC38C0AE-C774-4A91-B129-FB05BCF953A2}" destId="{B659F15E-0DDC-4050-8AD7-AF8E740F7FC8}" srcOrd="2" destOrd="0" parTransId="{CE8261F0-C624-4701-A15B-0117A984F2FD}" sibTransId="{4227CEB1-451A-4E19-8BB1-E9F8D5EA0394}"/>
    <dgm:cxn modelId="{74B6716E-6F1C-4EF8-B1EB-6538F34895A4}" type="presOf" srcId="{A58C7CAD-EF24-41F7-ABFB-826D5D22CF63}" destId="{90F50BF6-CEE6-4DDA-8908-2065C2783018}" srcOrd="0" destOrd="0" presId="urn:microsoft.com/office/officeart/2009/3/layout/StepUpProcess"/>
    <dgm:cxn modelId="{B2423F55-2059-4950-A598-0FC2AAC64315}" srcId="{EC38C0AE-C774-4A91-B129-FB05BCF953A2}" destId="{5AD8474E-27C5-4B67-A7E3-9324191629C8}" srcOrd="0" destOrd="0" parTransId="{AB89ED5B-94C8-4331-9E9D-B8D890A01307}" sibTransId="{1DEF1346-8F68-4337-9BE2-8FAF8A42F498}"/>
    <dgm:cxn modelId="{2C609656-92F0-433D-BA6C-E6E1C1004961}" type="presOf" srcId="{1EF84155-5686-4390-B3A7-91FD3BDF40BB}" destId="{B03AC198-60CF-40A5-A495-7BEDD8E2AA98}" srcOrd="0" destOrd="0" presId="urn:microsoft.com/office/officeart/2009/3/layout/StepUpProcess"/>
    <dgm:cxn modelId="{0305FE80-FA08-4E70-BE9D-6C21226DC255}" srcId="{EC38C0AE-C774-4A91-B129-FB05BCF953A2}" destId="{2FD85786-4158-4BCB-B4E4-78661ADFB099}" srcOrd="1" destOrd="0" parTransId="{9959AF17-BC86-4795-AA9F-B3CBE051EC2E}" sibTransId="{11773729-9281-4C19-B71E-FE8F9C6416D4}"/>
    <dgm:cxn modelId="{4DD0609F-061B-43D4-BEC6-56EBC755469F}" srcId="{EC38C0AE-C774-4A91-B129-FB05BCF953A2}" destId="{A58C7CAD-EF24-41F7-ABFB-826D5D22CF63}" srcOrd="4" destOrd="0" parTransId="{25B5BE7D-3306-4FD3-A28F-548C05792B25}" sibTransId="{98D12760-5A8A-4414-8CCD-FC3D3FEB3022}"/>
    <dgm:cxn modelId="{802919AA-33D9-4B52-A219-75896F1D3A8E}" type="presOf" srcId="{2FD85786-4158-4BCB-B4E4-78661ADFB099}" destId="{ACBAE3D0-172F-4F33-9D4E-003A06AB78DD}" srcOrd="0" destOrd="0" presId="urn:microsoft.com/office/officeart/2009/3/layout/StepUpProcess"/>
    <dgm:cxn modelId="{135CFBB4-3213-4DE2-948E-93F61CB8E747}" type="presOf" srcId="{E50481E1-6EFE-48E6-8D02-140A82766D3F}" destId="{93F616A8-7202-4167-A608-A9E12A31968C}" srcOrd="0" destOrd="0" presId="urn:microsoft.com/office/officeart/2009/3/layout/StepUpProcess"/>
    <dgm:cxn modelId="{4E8D40BB-50A5-4656-93E0-8BE19E1F975F}" type="presOf" srcId="{B659F15E-0DDC-4050-8AD7-AF8E740F7FC8}" destId="{18E293B2-8BDD-4FCF-A2AE-0D7A3F574A75}" srcOrd="0" destOrd="0" presId="urn:microsoft.com/office/officeart/2009/3/layout/StepUpProcess"/>
    <dgm:cxn modelId="{189ABACA-6D49-4C91-BFAA-4DF9A82A93B7}" type="presOf" srcId="{EC38C0AE-C774-4A91-B129-FB05BCF953A2}" destId="{1D6B667E-8DA7-46A8-9CF8-2D43AA55B7E0}" srcOrd="0" destOrd="0" presId="urn:microsoft.com/office/officeart/2009/3/layout/StepUpProcess"/>
    <dgm:cxn modelId="{F8579FDB-4BE0-41DE-AA1D-1F84F38EBE8A}" srcId="{EC38C0AE-C774-4A91-B129-FB05BCF953A2}" destId="{4AF5E534-20DA-42DE-B578-B06AF90E5E4A}" srcOrd="3" destOrd="0" parTransId="{1188AA1F-9BB8-4DC1-AF4D-0E349DFA11FD}" sibTransId="{3F1EA310-BFD7-459A-B7EC-E05EBA50F2CB}"/>
    <dgm:cxn modelId="{6C62A4E6-C48E-41BE-8D27-4FDBE5E79765}" type="presOf" srcId="{5AD8474E-27C5-4B67-A7E3-9324191629C8}" destId="{37021048-7519-4E94-8F4E-EB6BD6C8574C}" srcOrd="0" destOrd="0" presId="urn:microsoft.com/office/officeart/2009/3/layout/StepUpProcess"/>
    <dgm:cxn modelId="{8083D6FF-EBE6-4A76-A371-0AE15817669F}" srcId="{EC38C0AE-C774-4A91-B129-FB05BCF953A2}" destId="{CF1A3D75-A860-4462-B139-6939B6F406BA}" srcOrd="6" destOrd="0" parTransId="{0A002D68-31B3-4BD8-87AB-FFC8D60844D4}" sibTransId="{0F5092C2-B860-4D4C-9E8D-F0070B49537D}"/>
    <dgm:cxn modelId="{105FFBFF-3E97-43E4-ADE8-66420EF604B1}" srcId="{EC38C0AE-C774-4A91-B129-FB05BCF953A2}" destId="{1EF84155-5686-4390-B3A7-91FD3BDF40BB}" srcOrd="7" destOrd="0" parTransId="{6E284FDB-1FEC-4181-BB4A-250407C685A3}" sibTransId="{350BED8C-D1F9-40B9-8D34-0426223FDC37}"/>
    <dgm:cxn modelId="{F3D6AEF8-A4ED-49D1-B94B-DDD604A61C30}" type="presParOf" srcId="{1D6B667E-8DA7-46A8-9CF8-2D43AA55B7E0}" destId="{726456E8-42B7-459C-A801-34475BDE40BB}" srcOrd="0" destOrd="0" presId="urn:microsoft.com/office/officeart/2009/3/layout/StepUpProcess"/>
    <dgm:cxn modelId="{1B5241DA-7371-4198-B412-EC2E7DA627FE}" type="presParOf" srcId="{726456E8-42B7-459C-A801-34475BDE40BB}" destId="{627C80A0-3718-44FF-83CE-4D294365EA26}" srcOrd="0" destOrd="0" presId="urn:microsoft.com/office/officeart/2009/3/layout/StepUpProcess"/>
    <dgm:cxn modelId="{A92E5C92-D98C-4937-B5FB-936E40C2109C}" type="presParOf" srcId="{726456E8-42B7-459C-A801-34475BDE40BB}" destId="{37021048-7519-4E94-8F4E-EB6BD6C8574C}" srcOrd="1" destOrd="0" presId="urn:microsoft.com/office/officeart/2009/3/layout/StepUpProcess"/>
    <dgm:cxn modelId="{77EC967B-836E-492F-A82A-2836BD8EE429}" type="presParOf" srcId="{726456E8-42B7-459C-A801-34475BDE40BB}" destId="{4B3D2006-202A-482E-8D6B-8FC828307BBF}" srcOrd="2" destOrd="0" presId="urn:microsoft.com/office/officeart/2009/3/layout/StepUpProcess"/>
    <dgm:cxn modelId="{BFE67349-2966-425A-BB66-73AD3554FCA1}" type="presParOf" srcId="{1D6B667E-8DA7-46A8-9CF8-2D43AA55B7E0}" destId="{AED0B072-6F08-43D4-8BC0-4E7490D59079}" srcOrd="1" destOrd="0" presId="urn:microsoft.com/office/officeart/2009/3/layout/StepUpProcess"/>
    <dgm:cxn modelId="{C1D9AE61-433B-4DD5-B39D-FB2EB516F119}" type="presParOf" srcId="{AED0B072-6F08-43D4-8BC0-4E7490D59079}" destId="{FD1D1AA5-EB00-4F80-88C8-D0F98C788EFC}" srcOrd="0" destOrd="0" presId="urn:microsoft.com/office/officeart/2009/3/layout/StepUpProcess"/>
    <dgm:cxn modelId="{316AD1D4-F6E6-4641-A897-2AE6CC32520A}" type="presParOf" srcId="{1D6B667E-8DA7-46A8-9CF8-2D43AA55B7E0}" destId="{4257EED9-394C-4EEA-83BD-BE711D18174B}" srcOrd="2" destOrd="0" presId="urn:microsoft.com/office/officeart/2009/3/layout/StepUpProcess"/>
    <dgm:cxn modelId="{F91B930A-C98F-47AA-8292-82F46B5CAC5E}" type="presParOf" srcId="{4257EED9-394C-4EEA-83BD-BE711D18174B}" destId="{13B99AAD-AF0E-45AD-A835-A3D31829AFEE}" srcOrd="0" destOrd="0" presId="urn:microsoft.com/office/officeart/2009/3/layout/StepUpProcess"/>
    <dgm:cxn modelId="{EB06375E-F291-4737-9E0A-D5857BC40D43}" type="presParOf" srcId="{4257EED9-394C-4EEA-83BD-BE711D18174B}" destId="{ACBAE3D0-172F-4F33-9D4E-003A06AB78DD}" srcOrd="1" destOrd="0" presId="urn:microsoft.com/office/officeart/2009/3/layout/StepUpProcess"/>
    <dgm:cxn modelId="{E06AB803-DA28-4217-8177-0F092E8779D0}" type="presParOf" srcId="{4257EED9-394C-4EEA-83BD-BE711D18174B}" destId="{A6DF4EDD-1374-496D-9B0E-6D7CFEC14927}" srcOrd="2" destOrd="0" presId="urn:microsoft.com/office/officeart/2009/3/layout/StepUpProcess"/>
    <dgm:cxn modelId="{AC0B4E2B-D4FB-40D2-BC9C-D41F7B27E295}" type="presParOf" srcId="{1D6B667E-8DA7-46A8-9CF8-2D43AA55B7E0}" destId="{3BA8904A-784B-4263-AA20-4F5591370B1C}" srcOrd="3" destOrd="0" presId="urn:microsoft.com/office/officeart/2009/3/layout/StepUpProcess"/>
    <dgm:cxn modelId="{964FD287-DA9F-40CC-9A77-610F3D895ABE}" type="presParOf" srcId="{3BA8904A-784B-4263-AA20-4F5591370B1C}" destId="{281C8F4F-F963-4D9B-B696-3906728D75A0}" srcOrd="0" destOrd="0" presId="urn:microsoft.com/office/officeart/2009/3/layout/StepUpProcess"/>
    <dgm:cxn modelId="{7C921C49-6379-4657-AA44-DF8960A4F526}" type="presParOf" srcId="{1D6B667E-8DA7-46A8-9CF8-2D43AA55B7E0}" destId="{4F9E0FB9-578C-45E6-84F1-9CCD05E070C1}" srcOrd="4" destOrd="0" presId="urn:microsoft.com/office/officeart/2009/3/layout/StepUpProcess"/>
    <dgm:cxn modelId="{BFD561D6-EB22-45D9-BE6E-BB3B00D5844D}" type="presParOf" srcId="{4F9E0FB9-578C-45E6-84F1-9CCD05E070C1}" destId="{75ABC521-E7B0-4BC3-A330-F320EC248493}" srcOrd="0" destOrd="0" presId="urn:microsoft.com/office/officeart/2009/3/layout/StepUpProcess"/>
    <dgm:cxn modelId="{15615D8E-147F-4E02-AD64-C7210A11DDB4}" type="presParOf" srcId="{4F9E0FB9-578C-45E6-84F1-9CCD05E070C1}" destId="{18E293B2-8BDD-4FCF-A2AE-0D7A3F574A75}" srcOrd="1" destOrd="0" presId="urn:microsoft.com/office/officeart/2009/3/layout/StepUpProcess"/>
    <dgm:cxn modelId="{30BAA00A-6A0E-4544-8409-6C27D42CB468}" type="presParOf" srcId="{4F9E0FB9-578C-45E6-84F1-9CCD05E070C1}" destId="{B52B068F-BF27-4706-8226-8B6B21A1E34C}" srcOrd="2" destOrd="0" presId="urn:microsoft.com/office/officeart/2009/3/layout/StepUpProcess"/>
    <dgm:cxn modelId="{4483BF90-46C3-452F-92AF-F438717DAB53}" type="presParOf" srcId="{1D6B667E-8DA7-46A8-9CF8-2D43AA55B7E0}" destId="{AFA8F078-F8DB-401F-8FAC-AC4D6C65B79D}" srcOrd="5" destOrd="0" presId="urn:microsoft.com/office/officeart/2009/3/layout/StepUpProcess"/>
    <dgm:cxn modelId="{A59D9127-5F4A-4390-B6FA-9064DB5B3622}" type="presParOf" srcId="{AFA8F078-F8DB-401F-8FAC-AC4D6C65B79D}" destId="{970D5EB7-188F-458C-8DBF-B2CE49500760}" srcOrd="0" destOrd="0" presId="urn:microsoft.com/office/officeart/2009/3/layout/StepUpProcess"/>
    <dgm:cxn modelId="{454062DA-2CF9-4FE7-AD6D-FC0DEACFBF31}" type="presParOf" srcId="{1D6B667E-8DA7-46A8-9CF8-2D43AA55B7E0}" destId="{4299DEDA-BB48-4711-9135-45C0B7C9A48F}" srcOrd="6" destOrd="0" presId="urn:microsoft.com/office/officeart/2009/3/layout/StepUpProcess"/>
    <dgm:cxn modelId="{9B1ECCF4-E030-49EB-9882-0EA7684FFED4}" type="presParOf" srcId="{4299DEDA-BB48-4711-9135-45C0B7C9A48F}" destId="{50FC8904-6405-4FCB-B3A7-AA0D0CC8A015}" srcOrd="0" destOrd="0" presId="urn:microsoft.com/office/officeart/2009/3/layout/StepUpProcess"/>
    <dgm:cxn modelId="{C82BC9A3-3773-47DD-8EC6-4EAF017EA1E2}" type="presParOf" srcId="{4299DEDA-BB48-4711-9135-45C0B7C9A48F}" destId="{5D975C3C-888A-43CB-B297-486CEF81D7A4}" srcOrd="1" destOrd="0" presId="urn:microsoft.com/office/officeart/2009/3/layout/StepUpProcess"/>
    <dgm:cxn modelId="{DAE95869-CF14-4DD2-853C-2D580FDD0BCD}" type="presParOf" srcId="{4299DEDA-BB48-4711-9135-45C0B7C9A48F}" destId="{7EB3AD00-7D6E-4985-B9BA-B92497F33420}" srcOrd="2" destOrd="0" presId="urn:microsoft.com/office/officeart/2009/3/layout/StepUpProcess"/>
    <dgm:cxn modelId="{333A0B6D-674F-40BC-8B4F-C98068B13D60}" type="presParOf" srcId="{1D6B667E-8DA7-46A8-9CF8-2D43AA55B7E0}" destId="{32C18E8B-C701-47B3-B789-895F091B14BB}" srcOrd="7" destOrd="0" presId="urn:microsoft.com/office/officeart/2009/3/layout/StepUpProcess"/>
    <dgm:cxn modelId="{6A05E879-2D77-46D3-9268-C118CB735606}" type="presParOf" srcId="{32C18E8B-C701-47B3-B789-895F091B14BB}" destId="{6B3C17EE-51CA-412E-BD22-5F478CC1F28E}" srcOrd="0" destOrd="0" presId="urn:microsoft.com/office/officeart/2009/3/layout/StepUpProcess"/>
    <dgm:cxn modelId="{B42B2FE1-1E8E-4339-A7F9-D074B2FA981B}" type="presParOf" srcId="{1D6B667E-8DA7-46A8-9CF8-2D43AA55B7E0}" destId="{3F62BD87-11A9-4C79-A986-2EE9A6F91423}" srcOrd="8" destOrd="0" presId="urn:microsoft.com/office/officeart/2009/3/layout/StepUpProcess"/>
    <dgm:cxn modelId="{B4A72F96-6D1A-49B6-AD77-CE2F025E855A}" type="presParOf" srcId="{3F62BD87-11A9-4C79-A986-2EE9A6F91423}" destId="{E0B605F6-7060-43E2-B5E1-A202B21EC171}" srcOrd="0" destOrd="0" presId="urn:microsoft.com/office/officeart/2009/3/layout/StepUpProcess"/>
    <dgm:cxn modelId="{41BCC9A9-09CF-4FC0-88E5-2BF25CEAC908}" type="presParOf" srcId="{3F62BD87-11A9-4C79-A986-2EE9A6F91423}" destId="{90F50BF6-CEE6-4DDA-8908-2065C2783018}" srcOrd="1" destOrd="0" presId="urn:microsoft.com/office/officeart/2009/3/layout/StepUpProcess"/>
    <dgm:cxn modelId="{81AD0289-4BF6-4338-AC5B-5523DBBB60CC}" type="presParOf" srcId="{3F62BD87-11A9-4C79-A986-2EE9A6F91423}" destId="{74E7AC0E-2B9B-4813-A944-8CF3FD52AC5F}" srcOrd="2" destOrd="0" presId="urn:microsoft.com/office/officeart/2009/3/layout/StepUpProcess"/>
    <dgm:cxn modelId="{8EDECFA9-423B-4457-855C-A020E5AD2C3C}" type="presParOf" srcId="{1D6B667E-8DA7-46A8-9CF8-2D43AA55B7E0}" destId="{833EF083-8EC7-41BD-9E09-26EC15CC041D}" srcOrd="9" destOrd="0" presId="urn:microsoft.com/office/officeart/2009/3/layout/StepUpProcess"/>
    <dgm:cxn modelId="{5463C5F7-83AF-4676-B2F0-E4B96FEA2D4E}" type="presParOf" srcId="{833EF083-8EC7-41BD-9E09-26EC15CC041D}" destId="{B7F7D18C-185F-4878-B944-EB8C605B288B}" srcOrd="0" destOrd="0" presId="urn:microsoft.com/office/officeart/2009/3/layout/StepUpProcess"/>
    <dgm:cxn modelId="{36DAA5F3-FA82-4A3F-BDCF-AFD82AD459BE}" type="presParOf" srcId="{1D6B667E-8DA7-46A8-9CF8-2D43AA55B7E0}" destId="{B6ACA9F5-1E97-4C81-A0C0-E700C0B42323}" srcOrd="10" destOrd="0" presId="urn:microsoft.com/office/officeart/2009/3/layout/StepUpProcess"/>
    <dgm:cxn modelId="{DA9AB969-16A3-4E36-8B6F-A4B38CD507E4}" type="presParOf" srcId="{B6ACA9F5-1E97-4C81-A0C0-E700C0B42323}" destId="{CBA65552-AE39-41DF-8723-70340ABE002F}" srcOrd="0" destOrd="0" presId="urn:microsoft.com/office/officeart/2009/3/layout/StepUpProcess"/>
    <dgm:cxn modelId="{6AEE04DD-98D5-4728-B934-F58D99EEC729}" type="presParOf" srcId="{B6ACA9F5-1E97-4C81-A0C0-E700C0B42323}" destId="{93F616A8-7202-4167-A608-A9E12A31968C}" srcOrd="1" destOrd="0" presId="urn:microsoft.com/office/officeart/2009/3/layout/StepUpProcess"/>
    <dgm:cxn modelId="{63F5F9CD-5086-49D4-B011-95DFA0974A09}" type="presParOf" srcId="{B6ACA9F5-1E97-4C81-A0C0-E700C0B42323}" destId="{D39952F2-C30E-4E0E-9F61-5DCD674CC167}" srcOrd="2" destOrd="0" presId="urn:microsoft.com/office/officeart/2009/3/layout/StepUpProcess"/>
    <dgm:cxn modelId="{807F5981-8BC1-4C46-B7D3-540CEDF13211}" type="presParOf" srcId="{1D6B667E-8DA7-46A8-9CF8-2D43AA55B7E0}" destId="{24CCD617-D046-4E57-AE5E-7DB3E3A2A8D6}" srcOrd="11" destOrd="0" presId="urn:microsoft.com/office/officeart/2009/3/layout/StepUpProcess"/>
    <dgm:cxn modelId="{9D713FA1-D359-48BD-A026-ACBDDE05419B}" type="presParOf" srcId="{24CCD617-D046-4E57-AE5E-7DB3E3A2A8D6}" destId="{9FD2F12A-DBDF-4E37-906D-209A6A52A51E}" srcOrd="0" destOrd="0" presId="urn:microsoft.com/office/officeart/2009/3/layout/StepUpProcess"/>
    <dgm:cxn modelId="{3AF6CC3A-9470-47D5-9F0B-251010236777}" type="presParOf" srcId="{1D6B667E-8DA7-46A8-9CF8-2D43AA55B7E0}" destId="{22C00C64-688A-4846-BD75-259668B996E8}" srcOrd="12" destOrd="0" presId="urn:microsoft.com/office/officeart/2009/3/layout/StepUpProcess"/>
    <dgm:cxn modelId="{D868E878-BC12-44DC-BD30-E50350554B9C}" type="presParOf" srcId="{22C00C64-688A-4846-BD75-259668B996E8}" destId="{355E49F2-F26D-4160-97FB-3901F8F7DD71}" srcOrd="0" destOrd="0" presId="urn:microsoft.com/office/officeart/2009/3/layout/StepUpProcess"/>
    <dgm:cxn modelId="{DDE895A8-3C88-42F5-A051-99C6D58786BB}" type="presParOf" srcId="{22C00C64-688A-4846-BD75-259668B996E8}" destId="{E8872CAC-70D4-490A-B92B-166AF03413F5}" srcOrd="1" destOrd="0" presId="urn:microsoft.com/office/officeart/2009/3/layout/StepUpProcess"/>
    <dgm:cxn modelId="{D55EC411-B67F-4C65-B28E-64302D7BD728}" type="presParOf" srcId="{22C00C64-688A-4846-BD75-259668B996E8}" destId="{D766FC62-9DF4-4E00-BF0F-80F406100370}" srcOrd="2" destOrd="0" presId="urn:microsoft.com/office/officeart/2009/3/layout/StepUpProcess"/>
    <dgm:cxn modelId="{FDF6122E-7AD2-490B-AD18-497085382B5B}" type="presParOf" srcId="{1D6B667E-8DA7-46A8-9CF8-2D43AA55B7E0}" destId="{E2386E6F-6402-4CB1-B797-1D9EC885E8E0}" srcOrd="13" destOrd="0" presId="urn:microsoft.com/office/officeart/2009/3/layout/StepUpProcess"/>
    <dgm:cxn modelId="{E4E124F9-5097-4DC1-806E-AA908D7FECDF}" type="presParOf" srcId="{E2386E6F-6402-4CB1-B797-1D9EC885E8E0}" destId="{3952A6DF-321B-4F7D-9B02-5442C677A11B}" srcOrd="0" destOrd="0" presId="urn:microsoft.com/office/officeart/2009/3/layout/StepUpProcess"/>
    <dgm:cxn modelId="{D7309025-E9C7-4051-979B-8F8B2C79E37E}" type="presParOf" srcId="{1D6B667E-8DA7-46A8-9CF8-2D43AA55B7E0}" destId="{CC9883E3-814A-42E8-AD6A-E9E0E3E28D60}" srcOrd="14" destOrd="0" presId="urn:microsoft.com/office/officeart/2009/3/layout/StepUpProcess"/>
    <dgm:cxn modelId="{90912CBC-E9B2-4B31-8671-2171DECD3817}" type="presParOf" srcId="{CC9883E3-814A-42E8-AD6A-E9E0E3E28D60}" destId="{801BD095-5314-46DA-A238-5CDA652AF118}" srcOrd="0" destOrd="0" presId="urn:microsoft.com/office/officeart/2009/3/layout/StepUpProcess"/>
    <dgm:cxn modelId="{EE38CD6E-208A-42D9-AEC1-C22786F291EE}" type="presParOf" srcId="{CC9883E3-814A-42E8-AD6A-E9E0E3E28D60}" destId="{B03AC198-60CF-40A5-A495-7BEDD8E2AA98}" srcOrd="1" destOrd="0" presId="urn:microsoft.com/office/officeart/2009/3/layout/StepUpProcess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C80A0-3718-44FF-83CE-4D294365EA26}">
      <dsp:nvSpPr>
        <dsp:cNvPr id="0" name=""/>
        <dsp:cNvSpPr/>
      </dsp:nvSpPr>
      <dsp:spPr>
        <a:xfrm rot="10800000">
          <a:off x="10022019" y="2519584"/>
          <a:ext cx="1343610" cy="681495"/>
        </a:xfrm>
        <a:prstGeom prst="corner">
          <a:avLst>
            <a:gd name="adj1" fmla="val 16120"/>
            <a:gd name="adj2" fmla="val 16110"/>
          </a:avLst>
        </a:prstGeom>
        <a:solidFill>
          <a:srgbClr val="01859C"/>
        </a:solidFill>
        <a:ln w="12700" cap="flat" cmpd="sng" algn="ctr">
          <a:solidFill>
            <a:srgbClr val="01586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021048-7519-4E94-8F4E-EB6BD6C8574C}">
      <dsp:nvSpPr>
        <dsp:cNvPr id="0" name=""/>
        <dsp:cNvSpPr/>
      </dsp:nvSpPr>
      <dsp:spPr>
        <a:xfrm>
          <a:off x="10027139" y="2632155"/>
          <a:ext cx="1217471" cy="897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500"/>
            </a:spcAft>
            <a:buNone/>
          </a:pPr>
          <a:r>
            <a:rPr lang="lv-LV" sz="1400" b="1" kern="1200" dirty="0">
              <a:solidFill>
                <a:srgbClr val="015867"/>
              </a:solidFill>
            </a:rPr>
            <a:t>97. diena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dirty="0"/>
            <a:t>Dzīvojamo telpu </a:t>
          </a:r>
          <a:r>
            <a:rPr lang="lv-LV" sz="1400" kern="1200" spc="-50" baseline="0" dirty="0"/>
            <a:t>atbrīvošana</a:t>
          </a:r>
        </a:p>
      </dsp:txBody>
      <dsp:txXfrm>
        <a:off x="10027139" y="2632155"/>
        <a:ext cx="1217471" cy="897398"/>
      </dsp:txXfrm>
    </dsp:sp>
    <dsp:sp modelId="{4B3D2006-202A-482E-8D6B-8FC828307BBF}">
      <dsp:nvSpPr>
        <dsp:cNvPr id="0" name=""/>
        <dsp:cNvSpPr/>
      </dsp:nvSpPr>
      <dsp:spPr>
        <a:xfrm rot="5400000">
          <a:off x="10022498" y="2281935"/>
          <a:ext cx="193165" cy="193165"/>
        </a:xfrm>
        <a:prstGeom prst="triangle">
          <a:avLst>
            <a:gd name="adj" fmla="val 100000"/>
          </a:avLst>
        </a:prstGeom>
        <a:solidFill>
          <a:srgbClr val="015867"/>
        </a:solidFill>
        <a:ln w="12700" cap="flat" cmpd="sng" algn="ctr">
          <a:solidFill>
            <a:schemeClr val="accent1">
              <a:shade val="50000"/>
              <a:hueOff val="53666"/>
              <a:satOff val="-1307"/>
              <a:lumOff val="57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99AAD-AF0E-45AD-A835-A3D31829AFEE}">
      <dsp:nvSpPr>
        <dsp:cNvPr id="0" name=""/>
        <dsp:cNvSpPr/>
      </dsp:nvSpPr>
      <dsp:spPr>
        <a:xfrm rot="10800000">
          <a:off x="8751505" y="2054029"/>
          <a:ext cx="1136265" cy="681495"/>
        </a:xfrm>
        <a:prstGeom prst="corner">
          <a:avLst>
            <a:gd name="adj1" fmla="val 16120"/>
            <a:gd name="adj2" fmla="val 16110"/>
          </a:avLst>
        </a:prstGeom>
        <a:solidFill>
          <a:srgbClr val="01859C"/>
        </a:solidFill>
        <a:ln w="12700" cap="flat" cmpd="sng" algn="ctr">
          <a:solidFill>
            <a:srgbClr val="01586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BAE3D0-172F-4F33-9D4E-003A06AB78DD}">
      <dsp:nvSpPr>
        <dsp:cNvPr id="0" name=""/>
        <dsp:cNvSpPr/>
      </dsp:nvSpPr>
      <dsp:spPr>
        <a:xfrm>
          <a:off x="8631972" y="2188779"/>
          <a:ext cx="1286591" cy="1208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kern="1200" dirty="0">
              <a:solidFill>
                <a:srgbClr val="015867"/>
              </a:solidFill>
            </a:rPr>
            <a:t>80. diena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dirty="0"/>
            <a:t>Zvērināta tiesu izpildītāja paziņojums</a:t>
          </a:r>
          <a:endParaRPr lang="en-US" sz="1400" kern="1200" dirty="0"/>
        </a:p>
      </dsp:txBody>
      <dsp:txXfrm>
        <a:off x="8631972" y="2188779"/>
        <a:ext cx="1286591" cy="1208248"/>
      </dsp:txXfrm>
    </dsp:sp>
    <dsp:sp modelId="{A6DF4EDD-1374-496D-9B0E-6D7CFEC14927}">
      <dsp:nvSpPr>
        <dsp:cNvPr id="0" name=""/>
        <dsp:cNvSpPr/>
      </dsp:nvSpPr>
      <dsp:spPr>
        <a:xfrm rot="5400000">
          <a:off x="8749233" y="1744294"/>
          <a:ext cx="193165" cy="193165"/>
        </a:xfrm>
        <a:prstGeom prst="triangle">
          <a:avLst>
            <a:gd name="adj" fmla="val 100000"/>
          </a:avLst>
        </a:prstGeom>
        <a:solidFill>
          <a:srgbClr val="015867"/>
        </a:solidFill>
        <a:ln w="12700" cap="flat" cmpd="sng" algn="ctr">
          <a:solidFill>
            <a:schemeClr val="accent1">
              <a:shade val="50000"/>
              <a:hueOff val="160997"/>
              <a:satOff val="-3921"/>
              <a:lumOff val="171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ABC521-E7B0-4BC3-A330-F320EC248493}">
      <dsp:nvSpPr>
        <dsp:cNvPr id="0" name=""/>
        <dsp:cNvSpPr/>
      </dsp:nvSpPr>
      <dsp:spPr>
        <a:xfrm rot="10800000">
          <a:off x="7308073" y="1743898"/>
          <a:ext cx="1136265" cy="681495"/>
        </a:xfrm>
        <a:prstGeom prst="corner">
          <a:avLst>
            <a:gd name="adj1" fmla="val 16120"/>
            <a:gd name="adj2" fmla="val 16110"/>
          </a:avLst>
        </a:prstGeom>
        <a:solidFill>
          <a:srgbClr val="01859C"/>
        </a:solidFill>
        <a:ln w="12700" cap="flat" cmpd="sng" algn="ctr">
          <a:solidFill>
            <a:srgbClr val="01586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E293B2-8BDD-4FCF-A2AE-0D7A3F574A75}">
      <dsp:nvSpPr>
        <dsp:cNvPr id="0" name=""/>
        <dsp:cNvSpPr/>
      </dsp:nvSpPr>
      <dsp:spPr>
        <a:xfrm>
          <a:off x="7237849" y="1908859"/>
          <a:ext cx="1108441" cy="897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kern="1200" dirty="0">
              <a:solidFill>
                <a:srgbClr val="015867"/>
              </a:solidFill>
            </a:rPr>
            <a:t>79. diena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dirty="0"/>
            <a:t>Izpildu lietas ievešana</a:t>
          </a:r>
          <a:endParaRPr lang="en-US" sz="1400" kern="1200" dirty="0"/>
        </a:p>
      </dsp:txBody>
      <dsp:txXfrm>
        <a:off x="7237849" y="1908859"/>
        <a:ext cx="1108441" cy="897398"/>
      </dsp:txXfrm>
    </dsp:sp>
    <dsp:sp modelId="{B52B068F-BF27-4706-8226-8B6B21A1E34C}">
      <dsp:nvSpPr>
        <dsp:cNvPr id="0" name=""/>
        <dsp:cNvSpPr/>
      </dsp:nvSpPr>
      <dsp:spPr>
        <a:xfrm rot="5400000">
          <a:off x="7305800" y="1434164"/>
          <a:ext cx="193165" cy="193165"/>
        </a:xfrm>
        <a:prstGeom prst="triangle">
          <a:avLst>
            <a:gd name="adj" fmla="val 100000"/>
          </a:avLst>
        </a:prstGeom>
        <a:solidFill>
          <a:srgbClr val="015867"/>
        </a:solidFill>
        <a:ln w="1270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FC8904-6405-4FCB-B3A7-AA0D0CC8A015}">
      <dsp:nvSpPr>
        <dsp:cNvPr id="0" name=""/>
        <dsp:cNvSpPr/>
      </dsp:nvSpPr>
      <dsp:spPr>
        <a:xfrm rot="10800000">
          <a:off x="5828153" y="1433768"/>
          <a:ext cx="1136265" cy="681495"/>
        </a:xfrm>
        <a:prstGeom prst="corner">
          <a:avLst>
            <a:gd name="adj1" fmla="val 16120"/>
            <a:gd name="adj2" fmla="val 16110"/>
          </a:avLst>
        </a:prstGeom>
        <a:solidFill>
          <a:srgbClr val="01859C"/>
        </a:solidFill>
        <a:ln w="12700" cap="flat" cmpd="sng" algn="ctr">
          <a:solidFill>
            <a:srgbClr val="01586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975C3C-888A-43CB-B297-486CEF81D7A4}">
      <dsp:nvSpPr>
        <dsp:cNvPr id="0" name=""/>
        <dsp:cNvSpPr/>
      </dsp:nvSpPr>
      <dsp:spPr>
        <a:xfrm>
          <a:off x="5753962" y="1542633"/>
          <a:ext cx="1290711" cy="897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kern="1200" dirty="0">
              <a:solidFill>
                <a:srgbClr val="015867"/>
              </a:solidFill>
            </a:rPr>
            <a:t>78. diena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dirty="0"/>
            <a:t>Lēmuma iesniegšana izpildei</a:t>
          </a:r>
          <a:endParaRPr lang="en-US" sz="1400" kern="1200" dirty="0"/>
        </a:p>
      </dsp:txBody>
      <dsp:txXfrm>
        <a:off x="5753962" y="1542633"/>
        <a:ext cx="1290711" cy="897398"/>
      </dsp:txXfrm>
    </dsp:sp>
    <dsp:sp modelId="{7EB3AD00-7D6E-4985-B9BA-B92497F33420}">
      <dsp:nvSpPr>
        <dsp:cNvPr id="0" name=""/>
        <dsp:cNvSpPr/>
      </dsp:nvSpPr>
      <dsp:spPr>
        <a:xfrm rot="5400000">
          <a:off x="5825880" y="1124034"/>
          <a:ext cx="193165" cy="193165"/>
        </a:xfrm>
        <a:prstGeom prst="triangle">
          <a:avLst>
            <a:gd name="adj" fmla="val 100000"/>
          </a:avLst>
        </a:prstGeom>
        <a:solidFill>
          <a:srgbClr val="015867"/>
        </a:solidFill>
        <a:ln w="12700" cap="flat" cmpd="sng" algn="ctr">
          <a:solidFill>
            <a:schemeClr val="accent1">
              <a:shade val="50000"/>
              <a:hueOff val="375660"/>
              <a:satOff val="-9149"/>
              <a:lumOff val="400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605F6-7060-43E2-B5E1-A202B21EC171}">
      <dsp:nvSpPr>
        <dsp:cNvPr id="0" name=""/>
        <dsp:cNvSpPr/>
      </dsp:nvSpPr>
      <dsp:spPr>
        <a:xfrm rot="10800000">
          <a:off x="4320151" y="1123638"/>
          <a:ext cx="1136265" cy="681495"/>
        </a:xfrm>
        <a:prstGeom prst="corner">
          <a:avLst>
            <a:gd name="adj1" fmla="val 16120"/>
            <a:gd name="adj2" fmla="val 16110"/>
          </a:avLst>
        </a:prstGeom>
        <a:solidFill>
          <a:srgbClr val="01859C"/>
        </a:solidFill>
        <a:ln w="12700" cap="flat" cmpd="sng" algn="ctr">
          <a:solidFill>
            <a:srgbClr val="01586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F50BF6-CEE6-4DDA-8908-2065C2783018}">
      <dsp:nvSpPr>
        <dsp:cNvPr id="0" name=""/>
        <dsp:cNvSpPr/>
      </dsp:nvSpPr>
      <dsp:spPr>
        <a:xfrm>
          <a:off x="4332273" y="1200842"/>
          <a:ext cx="1385423" cy="897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kern="1200" dirty="0">
              <a:solidFill>
                <a:srgbClr val="015867"/>
              </a:solidFill>
            </a:rPr>
            <a:t>75. diena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dirty="0"/>
            <a:t>Pieteikuma izskatīšana</a:t>
          </a:r>
          <a:endParaRPr lang="en-US" sz="1400" kern="1200" dirty="0"/>
        </a:p>
      </dsp:txBody>
      <dsp:txXfrm>
        <a:off x="4332273" y="1200842"/>
        <a:ext cx="1385423" cy="897398"/>
      </dsp:txXfrm>
    </dsp:sp>
    <dsp:sp modelId="{74E7AC0E-2B9B-4813-A944-8CF3FD52AC5F}">
      <dsp:nvSpPr>
        <dsp:cNvPr id="0" name=""/>
        <dsp:cNvSpPr/>
      </dsp:nvSpPr>
      <dsp:spPr>
        <a:xfrm rot="5400000">
          <a:off x="4317879" y="813903"/>
          <a:ext cx="193165" cy="193165"/>
        </a:xfrm>
        <a:prstGeom prst="triangle">
          <a:avLst>
            <a:gd name="adj" fmla="val 100000"/>
          </a:avLst>
        </a:prstGeom>
        <a:solidFill>
          <a:srgbClr val="015867"/>
        </a:solidFill>
        <a:ln w="12700" cap="flat" cmpd="sng" algn="ctr">
          <a:solidFill>
            <a:schemeClr val="accent1">
              <a:shade val="50000"/>
              <a:hueOff val="321995"/>
              <a:satOff val="-7842"/>
              <a:lumOff val="343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A65552-AE39-41DF-8723-70340ABE002F}">
      <dsp:nvSpPr>
        <dsp:cNvPr id="0" name=""/>
        <dsp:cNvSpPr/>
      </dsp:nvSpPr>
      <dsp:spPr>
        <a:xfrm rot="10800000">
          <a:off x="2926135" y="813507"/>
          <a:ext cx="1136265" cy="681495"/>
        </a:xfrm>
        <a:prstGeom prst="corner">
          <a:avLst>
            <a:gd name="adj1" fmla="val 16120"/>
            <a:gd name="adj2" fmla="val 16110"/>
          </a:avLst>
        </a:prstGeom>
        <a:solidFill>
          <a:srgbClr val="01859C"/>
        </a:solidFill>
        <a:ln w="12700" cap="flat" cmpd="sng" algn="ctr">
          <a:solidFill>
            <a:srgbClr val="01586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F616A8-7202-4167-A608-A9E12A31968C}">
      <dsp:nvSpPr>
        <dsp:cNvPr id="0" name=""/>
        <dsp:cNvSpPr/>
      </dsp:nvSpPr>
      <dsp:spPr>
        <a:xfrm>
          <a:off x="2936735" y="924947"/>
          <a:ext cx="1178934" cy="897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kern="1200" dirty="0">
              <a:solidFill>
                <a:srgbClr val="015867"/>
              </a:solidFill>
            </a:rPr>
            <a:t>68. diena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spc="-50" baseline="0" dirty="0"/>
            <a:t>Pieteikuma</a:t>
          </a:r>
          <a:r>
            <a:rPr lang="lv-LV" sz="1400" kern="1200" dirty="0"/>
            <a:t> </a:t>
          </a:r>
          <a:r>
            <a:rPr lang="lv-LV" sz="1400" kern="1200" spc="-30" baseline="0" dirty="0"/>
            <a:t>iesniegšana</a:t>
          </a:r>
          <a:r>
            <a:rPr lang="lv-LV" sz="1400" kern="1200" dirty="0"/>
            <a:t> Zemes-grāmatai</a:t>
          </a:r>
          <a:endParaRPr lang="en-US" sz="1400" kern="1200" dirty="0"/>
        </a:p>
      </dsp:txBody>
      <dsp:txXfrm>
        <a:off x="2936735" y="924947"/>
        <a:ext cx="1178934" cy="897398"/>
      </dsp:txXfrm>
    </dsp:sp>
    <dsp:sp modelId="{D39952F2-C30E-4E0E-9F61-5DCD674CC167}">
      <dsp:nvSpPr>
        <dsp:cNvPr id="0" name=""/>
        <dsp:cNvSpPr/>
      </dsp:nvSpPr>
      <dsp:spPr>
        <a:xfrm rot="5400000">
          <a:off x="2923862" y="503773"/>
          <a:ext cx="193165" cy="193165"/>
        </a:xfrm>
        <a:prstGeom prst="triangle">
          <a:avLst>
            <a:gd name="adj" fmla="val 100000"/>
          </a:avLst>
        </a:prstGeom>
        <a:solidFill>
          <a:srgbClr val="015867"/>
        </a:solidFill>
        <a:ln w="12700" cap="flat" cmpd="sng" algn="ctr">
          <a:solidFill>
            <a:schemeClr val="accent1">
              <a:shade val="50000"/>
              <a:hueOff val="214663"/>
              <a:satOff val="-5228"/>
              <a:lumOff val="228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E49F2-F26D-4160-97FB-3901F8F7DD71}">
      <dsp:nvSpPr>
        <dsp:cNvPr id="0" name=""/>
        <dsp:cNvSpPr/>
      </dsp:nvSpPr>
      <dsp:spPr>
        <a:xfrm rot="10800000">
          <a:off x="1453871" y="503377"/>
          <a:ext cx="1136265" cy="681495"/>
        </a:xfrm>
        <a:prstGeom prst="corner">
          <a:avLst>
            <a:gd name="adj1" fmla="val 16120"/>
            <a:gd name="adj2" fmla="val 16110"/>
          </a:avLst>
        </a:prstGeom>
        <a:solidFill>
          <a:srgbClr val="01859C"/>
        </a:solidFill>
        <a:ln w="12700" cap="flat" cmpd="sng" algn="ctr">
          <a:solidFill>
            <a:srgbClr val="01586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872CAC-70D4-490A-B92B-166AF03413F5}">
      <dsp:nvSpPr>
        <dsp:cNvPr id="0" name=""/>
        <dsp:cNvSpPr/>
      </dsp:nvSpPr>
      <dsp:spPr>
        <a:xfrm>
          <a:off x="1447243" y="617473"/>
          <a:ext cx="1275399" cy="897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kern="1200" dirty="0">
              <a:solidFill>
                <a:srgbClr val="015867"/>
              </a:solidFill>
            </a:rPr>
            <a:t>61. diena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spc="-50" baseline="0" dirty="0"/>
            <a:t>Brīdinājuma</a:t>
          </a:r>
          <a:r>
            <a:rPr lang="lv-LV" sz="1400" kern="1200" dirty="0"/>
            <a:t> nosūtīšana</a:t>
          </a:r>
          <a:endParaRPr lang="en-US" sz="1400" kern="1200" dirty="0"/>
        </a:p>
      </dsp:txBody>
      <dsp:txXfrm>
        <a:off x="1447243" y="617473"/>
        <a:ext cx="1275399" cy="897398"/>
      </dsp:txXfrm>
    </dsp:sp>
    <dsp:sp modelId="{D766FC62-9DF4-4E00-BF0F-80F406100370}">
      <dsp:nvSpPr>
        <dsp:cNvPr id="0" name=""/>
        <dsp:cNvSpPr/>
      </dsp:nvSpPr>
      <dsp:spPr>
        <a:xfrm rot="5400000">
          <a:off x="1451599" y="193642"/>
          <a:ext cx="193165" cy="193165"/>
        </a:xfrm>
        <a:prstGeom prst="triangle">
          <a:avLst>
            <a:gd name="adj" fmla="val 100000"/>
          </a:avLst>
        </a:prstGeom>
        <a:solidFill>
          <a:srgbClr val="015867"/>
        </a:solidFill>
        <a:ln w="12700" cap="flat" cmpd="sng" algn="ctr">
          <a:solidFill>
            <a:schemeClr val="accent1">
              <a:shade val="50000"/>
              <a:hueOff val="107332"/>
              <a:satOff val="-2614"/>
              <a:lumOff val="114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1BD095-5314-46DA-A238-5CDA652AF118}">
      <dsp:nvSpPr>
        <dsp:cNvPr id="0" name=""/>
        <dsp:cNvSpPr/>
      </dsp:nvSpPr>
      <dsp:spPr>
        <a:xfrm rot="10800000">
          <a:off x="4843" y="193246"/>
          <a:ext cx="1136265" cy="681495"/>
        </a:xfrm>
        <a:prstGeom prst="corner">
          <a:avLst>
            <a:gd name="adj1" fmla="val 16120"/>
            <a:gd name="adj2" fmla="val 16110"/>
          </a:avLst>
        </a:prstGeom>
        <a:solidFill>
          <a:srgbClr val="01859C"/>
        </a:solidFill>
        <a:ln w="12700" cap="flat" cmpd="sng" algn="ctr">
          <a:solidFill>
            <a:srgbClr val="01586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3AC198-60CF-40A5-A495-7BEDD8E2AA98}">
      <dsp:nvSpPr>
        <dsp:cNvPr id="0" name=""/>
        <dsp:cNvSpPr/>
      </dsp:nvSpPr>
      <dsp:spPr>
        <a:xfrm>
          <a:off x="2570" y="305817"/>
          <a:ext cx="1024911" cy="897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kern="1200" dirty="0">
              <a:solidFill>
                <a:srgbClr val="015867"/>
              </a:solidFill>
            </a:rPr>
            <a:t>60 dienu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dirty="0"/>
            <a:t>īres maksas kavējums</a:t>
          </a:r>
          <a:endParaRPr lang="en-US" sz="1400" kern="1200" dirty="0"/>
        </a:p>
      </dsp:txBody>
      <dsp:txXfrm>
        <a:off x="2570" y="305817"/>
        <a:ext cx="1024911" cy="897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648834-2D00-430F-B6FE-7B75D73A36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82A5E7-059B-4AE8-BFBB-210303ED20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B3D71-DB38-4559-81B5-EB5942BD067C}" type="datetimeFigureOut">
              <a:rPr lang="lv-LV" smtClean="0"/>
              <a:t>14.04.2021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0D752-ACE5-47C5-9C86-6623BA54BC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54C400-527D-4C1C-AF10-0474F45B4D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F3D22-56D7-48A2-B1EE-830DA7528D1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50562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AA166-7F57-4B91-B7A8-E5BE617E83CE}" type="datetimeFigureOut">
              <a:rPr lang="lv-LV" smtClean="0"/>
              <a:t>14.04.2021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C22EC-0ED6-413F-BE78-2100D201049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11295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C22EC-0ED6-413F-BE78-2100D2010492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36518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Īsi īres termiņi</a:t>
            </a:r>
          </a:p>
          <a:p>
            <a:r>
              <a:rPr lang="lv-LV" dirty="0"/>
              <a:t>Augsta īres maksa</a:t>
            </a:r>
          </a:p>
          <a:p>
            <a:r>
              <a:rPr lang="lv-LV" dirty="0"/>
              <a:t>Nereģistrētas līgumattiecības un paredzami līguma nosacījumi</a:t>
            </a:r>
          </a:p>
          <a:p>
            <a:r>
              <a:rPr lang="lv-LV" dirty="0"/>
              <a:t>Īre – netiek piedāvāta  </a:t>
            </a:r>
            <a:r>
              <a:rPr lang="lv-LV" dirty="0" err="1"/>
              <a:t>ilgtemiņa</a:t>
            </a:r>
            <a:r>
              <a:rPr lang="lv-LV" dirty="0"/>
              <a:t> mājokļa īre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C22EC-0ED6-413F-BE78-2100D2010492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40838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Avots: </a:t>
            </a:r>
            <a:r>
              <a:rPr lang="lv-LV" dirty="0" err="1"/>
              <a:t>Eurostat</a:t>
            </a:r>
            <a:r>
              <a:rPr lang="lv-LV" dirty="0"/>
              <a:t>,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Distribution of population by tenure status, type of household and income group - EU-SILC survey</a:t>
            </a:r>
            <a:endParaRPr lang="lv-LV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C22EC-0ED6-413F-BE78-2100D2010492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89435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C22EC-0ED6-413F-BE78-2100D2010492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79814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lv-LV" dirty="0"/>
              <a:t>Avots: Centrālās statistikas pārvalde, </a:t>
            </a:r>
            <a:r>
              <a:rPr lang="lv-LV" dirty="0" err="1"/>
              <a:t>Lietuvos</a:t>
            </a:r>
            <a:r>
              <a:rPr lang="lv-LV" dirty="0"/>
              <a:t> </a:t>
            </a:r>
            <a:r>
              <a:rPr lang="lv-LV" dirty="0" err="1"/>
              <a:t>Statistikos</a:t>
            </a:r>
            <a:r>
              <a:rPr lang="lv-LV" dirty="0"/>
              <a:t> </a:t>
            </a:r>
            <a:r>
              <a:rPr lang="lv-LV" dirty="0" err="1"/>
              <a:t>departamentas</a:t>
            </a:r>
            <a:r>
              <a:rPr lang="lv-LV" dirty="0"/>
              <a:t>, </a:t>
            </a:r>
            <a:r>
              <a:rPr lang="lv-LV" dirty="0" err="1"/>
              <a:t>Eesti</a:t>
            </a:r>
            <a:r>
              <a:rPr lang="lv-LV"/>
              <a:t> Statistika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C22EC-0ED6-413F-BE78-2100D2010492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63441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Īsi īres termiņi</a:t>
            </a:r>
          </a:p>
          <a:p>
            <a:r>
              <a:rPr lang="lv-LV" dirty="0"/>
              <a:t>Augsta īres maksa</a:t>
            </a:r>
          </a:p>
          <a:p>
            <a:r>
              <a:rPr lang="lv-LV" dirty="0"/>
              <a:t>Nereģistrētas līgumattiecības un paredzami līguma nosacījumi</a:t>
            </a:r>
          </a:p>
          <a:p>
            <a:r>
              <a:rPr lang="lv-LV" dirty="0"/>
              <a:t>Īre – netiek piedāvāta  </a:t>
            </a:r>
            <a:r>
              <a:rPr lang="lv-LV" dirty="0" err="1"/>
              <a:t>ilgtemiņa</a:t>
            </a:r>
            <a:r>
              <a:rPr lang="lv-LV" dirty="0"/>
              <a:t> mājokļa īre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C22EC-0ED6-413F-BE78-2100D2010492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21218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Īsi īres termiņi</a:t>
            </a:r>
          </a:p>
          <a:p>
            <a:r>
              <a:rPr lang="lv-LV" dirty="0"/>
              <a:t>Augsta īres maksa</a:t>
            </a:r>
          </a:p>
          <a:p>
            <a:r>
              <a:rPr lang="lv-LV" dirty="0"/>
              <a:t>Nereģistrētas līgumattiecības un paredzami līguma nosacījumi</a:t>
            </a:r>
          </a:p>
          <a:p>
            <a:r>
              <a:rPr lang="lv-LV" dirty="0"/>
              <a:t>Īre – netiek piedāvāta  </a:t>
            </a:r>
            <a:r>
              <a:rPr lang="lv-LV" dirty="0" err="1"/>
              <a:t>ilgtemiņa</a:t>
            </a:r>
            <a:r>
              <a:rPr lang="lv-LV" dirty="0"/>
              <a:t> mājokļa īre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C22EC-0ED6-413F-BE78-2100D2010492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39398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17DA7-0002-48CC-98CD-3FEA324C3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E4D23C-6FE3-456F-8361-C0F74E8C1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E37F9-451C-4E32-836F-56F4076AE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653C-7577-4324-9A67-D40F43E869EB}" type="datetimeFigureOut">
              <a:rPr lang="lv-LV" smtClean="0"/>
              <a:t>14.04.2021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17E08-4E51-40A3-ABA8-5F322D3D3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E8A80-05A8-4D52-B240-6CD9134D8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D727F-0A15-4DFD-A808-48F029ED77C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37714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A0386-869E-4904-BEF5-BD677D6DA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51F62A-2A4B-45A1-8045-96979A063D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9F2ED-DA6F-4670-85E4-4D3A82077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653C-7577-4324-9A67-D40F43E869EB}" type="datetimeFigureOut">
              <a:rPr lang="lv-LV" smtClean="0"/>
              <a:t>14.04.2021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549B5-E59F-4F96-AD20-0B89620C1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BC324-E5D2-4864-9C7D-5EB29A304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D727F-0A15-4DFD-A808-48F029ED77C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10663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D2A907-64C0-4F6A-A1C9-4CC4A2BEC8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2B3993-5CE9-4DB1-9A44-B12B5FDEA1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C697F-97E8-4374-9D22-554EB6DF7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653C-7577-4324-9A67-D40F43E869EB}" type="datetimeFigureOut">
              <a:rPr lang="lv-LV" smtClean="0"/>
              <a:t>14.04.2021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3812C-7ACD-4387-AD7A-236862EF6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20236-1C62-4872-81BF-AE019BCE0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D727F-0A15-4DFD-A808-48F029ED77C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70986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EA90A-F3C3-4F5F-AF30-9B37A0F27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0CC2B-666D-4FBB-BC0E-B654AAE16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4938D-0D82-471F-80DA-21B5D9489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653C-7577-4324-9A67-D40F43E869EB}" type="datetimeFigureOut">
              <a:rPr lang="lv-LV" smtClean="0"/>
              <a:t>14.04.2021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07844-0232-4C2D-B72B-D79BDE88F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BED66-267C-40A5-88D6-5FD2E575D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D727F-0A15-4DFD-A808-48F029ED77C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7082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5CA98-8CBC-43DA-B21E-814E8998D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8B89F-0EFC-46CA-915D-3D9A6A702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7BA46-59F5-4D26-BB73-F54C7084C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653C-7577-4324-9A67-D40F43E869EB}" type="datetimeFigureOut">
              <a:rPr lang="lv-LV" smtClean="0"/>
              <a:t>14.04.2021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685C0-5CDD-4B2F-8F04-BCDCAEDB2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4188B-B8A8-42BF-A633-1DC213B91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D727F-0A15-4DFD-A808-48F029ED77C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61888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85FFD-E1A0-4010-B134-7D1A0B528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D8F6A-259B-47AF-BB75-4ECA571038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A34926-D6AA-4003-8170-AD271882D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309936-2EB6-4329-A83E-B183031C2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653C-7577-4324-9A67-D40F43E869EB}" type="datetimeFigureOut">
              <a:rPr lang="lv-LV" smtClean="0"/>
              <a:t>14.04.2021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120E83-5A3B-42F3-8ED3-24B6911F6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B70D08-0807-4ED6-91D3-31448F3C9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D727F-0A15-4DFD-A808-48F029ED77C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7446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DB7CF-5962-4D47-87C0-8EBD1DE0F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78BD9-FB90-4A6E-AB74-099A974BD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70FAEE-2D66-4B8B-9DBA-515BF5E56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DB562B-4850-44D6-B23A-7D75CDC65C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4BE40E-9D21-4B14-AE72-7D432C2428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000057-5615-4C80-AAEF-F885A9111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653C-7577-4324-9A67-D40F43E869EB}" type="datetimeFigureOut">
              <a:rPr lang="lv-LV" smtClean="0"/>
              <a:t>14.04.2021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83CB51-EBB2-4269-A2FD-2FC8D70CC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BE9FE9-77C4-4AFF-BE3B-47DA1E832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D727F-0A15-4DFD-A808-48F029ED77C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2182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24D2C-9FFE-4068-8E70-AFCB60782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8B3357-A5F1-49C2-990E-A04644066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653C-7577-4324-9A67-D40F43E869EB}" type="datetimeFigureOut">
              <a:rPr lang="lv-LV" smtClean="0"/>
              <a:t>14.04.2021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FA8C35-5E5B-488A-B384-2AEB5AB3F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3F62B5-2584-4C78-BBE7-4EF59F78E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D727F-0A15-4DFD-A808-48F029ED77C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0997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FE31C6-10E9-4622-8F4B-6172B23B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653C-7577-4324-9A67-D40F43E869EB}" type="datetimeFigureOut">
              <a:rPr lang="lv-LV" smtClean="0"/>
              <a:t>14.04.2021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A68B0D-F3A2-4444-8613-47D5AD7D6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4A8882-22E7-49A8-BC23-78E8F9F44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D727F-0A15-4DFD-A808-48F029ED77C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49705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56EAE-71B3-4EC7-922E-ADF099428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4EF7F-0DB0-4A59-80FD-D6DC223B3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9BA41-3FF3-4CFF-99E9-191B6AEA7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E2004-C5B3-4363-AD2A-4D36DF1E9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653C-7577-4324-9A67-D40F43E869EB}" type="datetimeFigureOut">
              <a:rPr lang="lv-LV" smtClean="0"/>
              <a:t>14.04.2021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AA4A51-EA88-42FD-B03C-6CDE5E9C9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52E526-7293-43FA-9365-99E8A09CE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D727F-0A15-4DFD-A808-48F029ED77C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10088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1965F-6706-4A87-A076-F90428128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266481-B7DE-44DA-9CEC-786DE9157A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31EE3B-5E47-4558-960D-F09D86ECF2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8323A-58D0-4192-A041-B6AF08D3A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653C-7577-4324-9A67-D40F43E869EB}" type="datetimeFigureOut">
              <a:rPr lang="lv-LV" smtClean="0"/>
              <a:t>14.04.2021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11A4B-3AAF-42F3-9DCD-5D4DB16D1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DEA6E-9E1F-451D-8414-F6831035E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D727F-0A15-4DFD-A808-48F029ED77C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6529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D6F6AB-7776-4804-893B-F838B9820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38564E-7821-4492-ACC0-6659E9BA4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390D9-F07B-4305-86C9-FD9D26CEBD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8653C-7577-4324-9A67-D40F43E869EB}" type="datetimeFigureOut">
              <a:rPr lang="lv-LV" smtClean="0"/>
              <a:t>14.04.2021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BEEAD-E945-4D0A-97F7-43FD72730B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D6F52-0426-4C98-871E-F254210C6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D727F-0A15-4DFD-A808-48F029ED77C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78668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3.wdp"/><Relationship Id="rId18" Type="http://schemas.openxmlformats.org/officeDocument/2006/relationships/image" Target="../media/image14.png"/><Relationship Id="rId3" Type="http://schemas.openxmlformats.org/officeDocument/2006/relationships/diagramData" Target="../diagrams/data1.xml"/><Relationship Id="rId21" Type="http://schemas.microsoft.com/office/2007/relationships/hdphoto" Target="../media/hdphoto7.wdp"/><Relationship Id="rId7" Type="http://schemas.microsoft.com/office/2007/relationships/diagramDrawing" Target="../diagrams/drawing1.xml"/><Relationship Id="rId12" Type="http://schemas.openxmlformats.org/officeDocument/2006/relationships/image" Target="../media/image11.png"/><Relationship Id="rId17" Type="http://schemas.microsoft.com/office/2007/relationships/hdphoto" Target="../media/hdphoto5.wdp"/><Relationship Id="rId25" Type="http://schemas.microsoft.com/office/2007/relationships/hdphoto" Target="../media/hdphoto9.wdp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microsoft.com/office/2007/relationships/hdphoto" Target="../media/hdphoto2.wdp"/><Relationship Id="rId24" Type="http://schemas.openxmlformats.org/officeDocument/2006/relationships/image" Target="../media/image17.png"/><Relationship Id="rId5" Type="http://schemas.openxmlformats.org/officeDocument/2006/relationships/diagramQuickStyle" Target="../diagrams/quickStyle1.xml"/><Relationship Id="rId15" Type="http://schemas.microsoft.com/office/2007/relationships/hdphoto" Target="../media/hdphoto4.wdp"/><Relationship Id="rId23" Type="http://schemas.microsoft.com/office/2007/relationships/hdphoto" Target="../media/hdphoto8.wdp"/><Relationship Id="rId10" Type="http://schemas.openxmlformats.org/officeDocument/2006/relationships/image" Target="../media/image10.png"/><Relationship Id="rId19" Type="http://schemas.microsoft.com/office/2007/relationships/hdphoto" Target="../media/hdphoto6.wdp"/><Relationship Id="rId4" Type="http://schemas.openxmlformats.org/officeDocument/2006/relationships/diagramLayout" Target="../diagrams/layout1.xml"/><Relationship Id="rId9" Type="http://schemas.microsoft.com/office/2007/relationships/hdphoto" Target="../media/hdphoto1.wdp"/><Relationship Id="rId14" Type="http://schemas.openxmlformats.org/officeDocument/2006/relationships/image" Target="../media/image12.png"/><Relationship Id="rId2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>
            <a:extLst>
              <a:ext uri="{FF2B5EF4-FFF2-40B4-BE49-F238E27FC236}">
                <a16:creationId xmlns:a16="http://schemas.microsoft.com/office/drawing/2014/main" id="{C15229F3-7A2E-4558-98FE-7A5F69409DC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683319"/>
            <a:ext cx="6516874" cy="2174681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7">
            <a:extLst>
              <a:ext uri="{FF2B5EF4-FFF2-40B4-BE49-F238E27FC236}">
                <a16:creationId xmlns:a16="http://schemas.microsoft.com/office/drawing/2014/main" id="{41F18803-BE79-4916-AE6B-5DE238B367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110" cy="2130951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395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559066-1E06-4622-8591-938F57758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440" y="0"/>
            <a:ext cx="2624667" cy="26246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6DB42A-E1BA-4FC7-8D6A-6E3E9B8443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49" y="3589866"/>
            <a:ext cx="3674558" cy="26273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56A222-F64B-4DB8-BAB6-F5BE7FAFFD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6049" y="2598112"/>
            <a:ext cx="6413500" cy="1355750"/>
          </a:xfrm>
        </p:spPr>
        <p:txBody>
          <a:bodyPr>
            <a:normAutofit/>
          </a:bodyPr>
          <a:lstStyle/>
          <a:p>
            <a:pPr algn="l"/>
            <a:r>
              <a:rPr lang="lv-LV" sz="4200" spc="-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DZĪVOJAMO TELPU ĪRES </a:t>
            </a:r>
            <a:br>
              <a:rPr lang="lv-LV" sz="4200" spc="-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v-LV" sz="4200" spc="-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LIKUMS</a:t>
            </a:r>
          </a:p>
        </p:txBody>
      </p:sp>
    </p:spTree>
    <p:extLst>
      <p:ext uri="{BB962C8B-B14F-4D97-AF65-F5344CB8AC3E}">
        <p14:creationId xmlns:p14="http://schemas.microsoft.com/office/powerpoint/2010/main" val="736616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chemeClr val="accent3">
                <a:lumMod val="5000"/>
                <a:lumOff val="95000"/>
              </a:schemeClr>
            </a:gs>
            <a:gs pos="96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68C2580-366F-4A2C-B280-A05BC48DA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536" y="0"/>
            <a:ext cx="1335504" cy="133550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graphicFrame>
        <p:nvGraphicFramePr>
          <p:cNvPr id="13" name="Content Placeholder 19"/>
          <p:cNvGraphicFramePr>
            <a:graphicFrameLocks noGrp="1"/>
          </p:cNvGraphicFramePr>
          <p:nvPr>
            <p:ph idx="1"/>
          </p:nvPr>
        </p:nvGraphicFramePr>
        <p:xfrm>
          <a:off x="475228" y="2437375"/>
          <a:ext cx="11368201" cy="3722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353478" y="1335504"/>
            <a:ext cx="11457963" cy="3591635"/>
            <a:chOff x="358073" y="1544840"/>
            <a:chExt cx="11457963" cy="359163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073" y="1544840"/>
              <a:ext cx="1292806" cy="127944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3942" y="3857733"/>
              <a:ext cx="1292094" cy="127874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5324" y="3099460"/>
              <a:ext cx="956100" cy="94622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843" y="2184563"/>
              <a:ext cx="1000136" cy="9898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2378" y="3715475"/>
              <a:ext cx="956173" cy="94629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0882" y="2717133"/>
              <a:ext cx="1071506" cy="106043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3739" y="2437222"/>
              <a:ext cx="1044394" cy="103360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colorTemperature colorTemp="47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8113" y="3373374"/>
              <a:ext cx="997411" cy="987104"/>
            </a:xfrm>
            <a:prstGeom prst="rect">
              <a:avLst/>
            </a:prstGeom>
          </p:spPr>
        </p:pic>
      </p:grpSp>
      <p:pic>
        <p:nvPicPr>
          <p:cNvPr id="24" name="Picture 23"/>
          <p:cNvPicPr/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445" y="5432738"/>
            <a:ext cx="613245" cy="61324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297734" y="6099707"/>
            <a:ext cx="2235911" cy="1026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v-LV" sz="1400" spc="-5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Īrnieka tiesības celt apvērsuma prasību (apturēt izlikšanu no dzīvokļa)</a:t>
            </a:r>
          </a:p>
          <a:p>
            <a:endParaRPr lang="lv-LV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9025247" y="2461677"/>
            <a:ext cx="11875" cy="1279454"/>
          </a:xfrm>
          <a:prstGeom prst="straightConnector1">
            <a:avLst/>
          </a:prstGeom>
          <a:ln w="19050">
            <a:solidFill>
              <a:srgbClr val="0158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0447957" y="2811363"/>
            <a:ext cx="11875" cy="1279454"/>
          </a:xfrm>
          <a:prstGeom prst="straightConnector1">
            <a:avLst/>
          </a:prstGeom>
          <a:ln w="19050">
            <a:solidFill>
              <a:srgbClr val="0158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/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68" y="1148132"/>
            <a:ext cx="613245" cy="613245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562" y="1495909"/>
            <a:ext cx="613245" cy="61324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485110" y="1729024"/>
            <a:ext cx="169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lv-LV" sz="1400" spc="-5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Īrnieka tiesības iesniegt sūdzību par tiesu izpildītāju</a:t>
            </a:r>
          </a:p>
          <a:p>
            <a:endParaRPr lang="lv-LV" dirty="0"/>
          </a:p>
        </p:txBody>
      </p:sp>
      <p:sp>
        <p:nvSpPr>
          <p:cNvPr id="31" name="TextBox 30"/>
          <p:cNvSpPr txBox="1"/>
          <p:nvPr/>
        </p:nvSpPr>
        <p:spPr>
          <a:xfrm>
            <a:off x="10042995" y="2112700"/>
            <a:ext cx="15506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lv-LV" sz="1400" spc="-5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Tiesas lēmums par izlikšanas apturēšanu</a:t>
            </a:r>
          </a:p>
          <a:p>
            <a:endParaRPr lang="lv-LV" dirty="0"/>
          </a:p>
        </p:txBody>
      </p:sp>
      <p:cxnSp>
        <p:nvCxnSpPr>
          <p:cNvPr id="32" name="Straight Arrow Connector 31"/>
          <p:cNvCxnSpPr>
            <a:cxnSpLocks/>
          </p:cNvCxnSpPr>
          <p:nvPr/>
        </p:nvCxnSpPr>
        <p:spPr>
          <a:xfrm flipV="1">
            <a:off x="6109067" y="4033769"/>
            <a:ext cx="2" cy="1271997"/>
          </a:xfrm>
          <a:prstGeom prst="straightConnector1">
            <a:avLst/>
          </a:prstGeom>
          <a:ln w="19050">
            <a:solidFill>
              <a:srgbClr val="0158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444750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3">
                <a:lumMod val="5000"/>
                <a:lumOff val="95000"/>
              </a:schemeClr>
            </a:gs>
            <a:gs pos="96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6CA9A2D-DCC8-48A0-B23D-2813AA97C33D}"/>
              </a:ext>
            </a:extLst>
          </p:cNvPr>
          <p:cNvSpPr/>
          <p:nvPr/>
        </p:nvSpPr>
        <p:spPr>
          <a:xfrm rot="5400000">
            <a:off x="8416095" y="595277"/>
            <a:ext cx="1565773" cy="5120118"/>
          </a:xfrm>
          <a:prstGeom prst="rect">
            <a:avLst/>
          </a:prstGeom>
          <a:solidFill>
            <a:srgbClr val="0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CC9C29-80D2-44D7-A52B-C2026A602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8441" y="2428780"/>
            <a:ext cx="3930555" cy="1325563"/>
          </a:xfrm>
        </p:spPr>
        <p:txBody>
          <a:bodyPr>
            <a:normAutofit/>
          </a:bodyPr>
          <a:lstStyle/>
          <a:p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ĪRES TIRGUS PIEAUGUMS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3FA69-9A9E-45D8-A1F9-81B587957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1545" y="2509635"/>
            <a:ext cx="4854871" cy="1268594"/>
          </a:xfrm>
        </p:spPr>
        <p:txBody>
          <a:bodyPr>
            <a:normAutofit fontScale="92500" lnSpcReduction="20000"/>
          </a:bodyPr>
          <a:lstStyle/>
          <a:p>
            <a:r>
              <a:rPr lang="lv-LV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Lielāks īres dzīvokļu piedāvājums</a:t>
            </a:r>
          </a:p>
          <a:p>
            <a:r>
              <a:rPr lang="lv-LV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Īres ieņēmumi pietiekami ēkas uzturēšanai</a:t>
            </a:r>
          </a:p>
          <a:p>
            <a:r>
              <a:rPr lang="lv-LV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Kvalitātei atbilstoša cena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B1049D5-D7CD-48E0-872A-09631CC9CC07}"/>
              </a:ext>
            </a:extLst>
          </p:cNvPr>
          <p:cNvSpPr txBox="1">
            <a:spLocks/>
          </p:cNvSpPr>
          <p:nvPr/>
        </p:nvSpPr>
        <p:spPr>
          <a:xfrm>
            <a:off x="2403232" y="2380726"/>
            <a:ext cx="49338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lv-LV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704E12-09F6-442E-9B27-F5EDF9EEA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50" y="1"/>
            <a:ext cx="1335504" cy="13355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2A4794-59D5-4EC7-AF2A-F982901CB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390" y="2372449"/>
            <a:ext cx="897562" cy="14756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D6CA69-1586-4AC5-B982-975E8CEBE7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287" y="2465965"/>
            <a:ext cx="1471500" cy="138811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EFAD1D1-57A5-4798-95CF-E51536FA5616}"/>
              </a:ext>
            </a:extLst>
          </p:cNvPr>
          <p:cNvSpPr txBox="1">
            <a:spLocks/>
          </p:cNvSpPr>
          <p:nvPr/>
        </p:nvSpPr>
        <p:spPr>
          <a:xfrm>
            <a:off x="2196181" y="5097307"/>
            <a:ext cx="9562859" cy="1663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lv-LV" sz="2400" b="1" dirty="0">
                <a:solidFill>
                  <a:srgbClr val="228B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Sagaidāmais rezultāts: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lv-LV" sz="2400" b="1" dirty="0">
              <a:solidFill>
                <a:srgbClr val="228B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lv-LV" sz="2000" dirty="0">
                <a:solidFill>
                  <a:srgbClr val="228B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30% mājsaimniecību īres mājoklī</a:t>
            </a:r>
          </a:p>
        </p:txBody>
      </p:sp>
    </p:spTree>
    <p:extLst>
      <p:ext uri="{BB962C8B-B14F-4D97-AF65-F5344CB8AC3E}">
        <p14:creationId xmlns:p14="http://schemas.microsoft.com/office/powerpoint/2010/main" val="177183357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3">
                <a:lumMod val="5000"/>
                <a:lumOff val="95000"/>
              </a:schemeClr>
            </a:gs>
            <a:gs pos="96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A0A7C-DDD3-453A-8DA7-876088E07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019" y="2560392"/>
            <a:ext cx="3432981" cy="1325563"/>
          </a:xfrm>
        </p:spPr>
        <p:txBody>
          <a:bodyPr>
            <a:normAutofit/>
          </a:bodyPr>
          <a:lstStyle/>
          <a:p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EFEKTĪVS </a:t>
            </a:r>
            <a:br>
              <a:rPr lang="lv-LV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ĪRES TIRGUS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C38430-9968-4563-94AD-A96325DFE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056" y="2372449"/>
            <a:ext cx="1212160" cy="12570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E337B2-94B0-4DAF-8504-9B29092FF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50" y="1"/>
            <a:ext cx="1335504" cy="13355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C1356C-8058-4D96-BE19-0D2A009BF9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391" y="2410565"/>
            <a:ext cx="881788" cy="14375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A7E2A0-05CB-4DF2-A22E-F552D5735731}"/>
              </a:ext>
            </a:extLst>
          </p:cNvPr>
          <p:cNvSpPr/>
          <p:nvPr/>
        </p:nvSpPr>
        <p:spPr>
          <a:xfrm rot="5400000">
            <a:off x="7780279" y="849604"/>
            <a:ext cx="2074425" cy="5120118"/>
          </a:xfrm>
          <a:prstGeom prst="rect">
            <a:avLst/>
          </a:prstGeom>
          <a:solidFill>
            <a:srgbClr val="0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3F1A5-E1AF-4A3D-B7B2-66F66EE84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0651" y="2410565"/>
            <a:ext cx="10515600" cy="4351338"/>
          </a:xfrm>
        </p:spPr>
        <p:txBody>
          <a:bodyPr>
            <a:normAutofit/>
          </a:bodyPr>
          <a:lstStyle/>
          <a:p>
            <a:r>
              <a:rPr lang="lv-LV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Ierobežota ēnu ekonomika</a:t>
            </a:r>
          </a:p>
          <a:p>
            <a:r>
              <a:rPr lang="lv-LV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Godīga konkurence</a:t>
            </a:r>
          </a:p>
          <a:p>
            <a:r>
              <a:rPr lang="lv-LV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Izskausti fiktīvie īres līgumi</a:t>
            </a:r>
          </a:p>
          <a:p>
            <a:r>
              <a:rPr lang="lv-LV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Veicinātas privātās investīcijas</a:t>
            </a:r>
          </a:p>
          <a:p>
            <a:r>
              <a:rPr lang="lv-LV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Lielāki nodokļu ieņēmumi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F9FC507-7FFD-4F9E-8981-05F052C70280}"/>
              </a:ext>
            </a:extLst>
          </p:cNvPr>
          <p:cNvSpPr txBox="1">
            <a:spLocks/>
          </p:cNvSpPr>
          <p:nvPr/>
        </p:nvSpPr>
        <p:spPr>
          <a:xfrm>
            <a:off x="2196181" y="5097307"/>
            <a:ext cx="9562859" cy="1663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lv-LV" sz="2400" b="1" dirty="0">
                <a:solidFill>
                  <a:srgbClr val="228B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Sagaidāmais rezultāts: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lv-LV" sz="2400" b="1" dirty="0">
              <a:solidFill>
                <a:srgbClr val="228B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lv-LV" sz="2000" dirty="0">
                <a:solidFill>
                  <a:srgbClr val="228B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Papildus nodokļu ieņēmumi 0,7 -3,5 </a:t>
            </a:r>
            <a:r>
              <a:rPr lang="lv-LV" sz="2000" dirty="0" err="1">
                <a:solidFill>
                  <a:srgbClr val="228B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milj.Eur</a:t>
            </a:r>
            <a:r>
              <a:rPr lang="lv-LV" sz="2000" dirty="0">
                <a:solidFill>
                  <a:srgbClr val="228B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lv-LV" sz="2400" b="1" dirty="0">
              <a:solidFill>
                <a:srgbClr val="228B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42586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8">
            <a:extLst>
              <a:ext uri="{FF2B5EF4-FFF2-40B4-BE49-F238E27FC236}">
                <a16:creationId xmlns:a16="http://schemas.microsoft.com/office/drawing/2014/main" id="{BE95D989-81FA-4BAD-9AD5-E46CEDA91B3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E42A18-550F-4081-B27A-71E73EDB5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965" y="1251978"/>
            <a:ext cx="6089568" cy="435404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156189E5-8A3E-4CFD-B71B-CCD0F8495E5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F39205-739D-452A-94A8-0B1D62B74B3D}"/>
              </a:ext>
            </a:extLst>
          </p:cNvPr>
          <p:cNvSpPr txBox="1"/>
          <p:nvPr/>
        </p:nvSpPr>
        <p:spPr>
          <a:xfrm>
            <a:off x="804673" y="1257300"/>
            <a:ext cx="3348227" cy="2626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lv-LV" sz="4000" kern="1200" spc="-150" dirty="0">
                <a:solidFill>
                  <a:schemeClr val="bg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Paldies!</a:t>
            </a:r>
            <a:endParaRPr lang="en-US" sz="4000" kern="1200" spc="-150" dirty="0">
              <a:solidFill>
                <a:schemeClr val="bg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DDEF04-ED92-4B2D-A916-1703DBC4F33B}"/>
              </a:ext>
            </a:extLst>
          </p:cNvPr>
          <p:cNvCxnSpPr/>
          <p:nvPr/>
        </p:nvCxnSpPr>
        <p:spPr>
          <a:xfrm>
            <a:off x="4654293" y="0"/>
            <a:ext cx="0" cy="685800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385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47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A4F38-D89B-41ED-883C-314763CB7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175" y="1588739"/>
            <a:ext cx="8605262" cy="511069"/>
          </a:xfrm>
        </p:spPr>
        <p:txBody>
          <a:bodyPr>
            <a:normAutofit/>
          </a:bodyPr>
          <a:lstStyle/>
          <a:p>
            <a:pPr algn="ctr"/>
            <a:r>
              <a:rPr lang="lv-LV" sz="2800" spc="-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DZĪVOJAMO TELPU ĪRES LIKUMPROJEKTS MĒRĶIS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8652957-730F-4A04-995D-E4C3BF9A7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50" y="1"/>
            <a:ext cx="1335504" cy="13355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B8FBD0-0A94-414F-BD8B-351D739EA028}"/>
              </a:ext>
            </a:extLst>
          </p:cNvPr>
          <p:cNvSpPr txBox="1"/>
          <p:nvPr/>
        </p:nvSpPr>
        <p:spPr>
          <a:xfrm>
            <a:off x="1338003" y="2686181"/>
            <a:ext cx="942943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2800" b="1" spc="-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Mērķis</a:t>
            </a:r>
            <a:r>
              <a:rPr lang="lv-LV" sz="2800" spc="-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īres namu būvniecības un mājokļu pieejamības veicināšana, nodrošinot taisnīgu līdzsvaru starp izīrētāju un īrnieku interesēm</a:t>
            </a:r>
            <a:endParaRPr lang="lv-LV" sz="2800" dirty="0"/>
          </a:p>
          <a:p>
            <a:pPr algn="ctr"/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09683231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47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A4F38-D89B-41ED-883C-314763CB7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279" y="1375715"/>
            <a:ext cx="7876853" cy="511069"/>
          </a:xfrm>
        </p:spPr>
        <p:txBody>
          <a:bodyPr>
            <a:normAutofit fontScale="90000"/>
          </a:bodyPr>
          <a:lstStyle/>
          <a:p>
            <a:pPr algn="ctr"/>
            <a:r>
              <a:rPr lang="lv-LV" sz="2800" spc="-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Iedzīvotāju mobilitātei nepietiekams īres mājokļu īpatsvars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8652957-730F-4A04-995D-E4C3BF9A7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50" y="1"/>
            <a:ext cx="1335504" cy="1335504"/>
          </a:xfrm>
          <a:prstGeom prst="rect">
            <a:avLst/>
          </a:prstGeom>
        </p:spPr>
      </p:pic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61F3ED23-409A-4736-8C9C-619F95B60C29}"/>
              </a:ext>
            </a:extLst>
          </p:cNvPr>
          <p:cNvSpPr txBox="1">
            <a:spLocks/>
          </p:cNvSpPr>
          <p:nvPr/>
        </p:nvSpPr>
        <p:spPr>
          <a:xfrm>
            <a:off x="9968564" y="6064718"/>
            <a:ext cx="304800" cy="304800"/>
          </a:xfrm>
          <a:prstGeom prst="rect">
            <a:avLst/>
          </a:prstGeom>
        </p:spPr>
        <p:txBody>
          <a:bodyPr/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466ADA-D24F-4538-A237-D6F0255529BA}" type="slidenum">
              <a:rPr lang="en-US" altLang="lv-LV" smtClean="0"/>
              <a:pPr/>
              <a:t>3</a:t>
            </a:fld>
            <a:endParaRPr lang="en-US" altLang="lv-LV"/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1FA2B859-4C91-44EC-9EA8-915515EED264}"/>
              </a:ext>
            </a:extLst>
          </p:cNvPr>
          <p:cNvGraphicFramePr>
            <a:graphicFrameLocks/>
          </p:cNvGraphicFramePr>
          <p:nvPr/>
        </p:nvGraphicFramePr>
        <p:xfrm>
          <a:off x="1811537" y="2643868"/>
          <a:ext cx="8476341" cy="395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7C47000F-19C8-4725-A22A-539D53F619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4923535"/>
              </p:ext>
            </p:extLst>
          </p:nvPr>
        </p:nvGraphicFramePr>
        <p:xfrm>
          <a:off x="253218" y="1825624"/>
          <a:ext cx="11732456" cy="4926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6998520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47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A4F38-D89B-41ED-883C-314763CB7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5112" y="1335505"/>
            <a:ext cx="5473785" cy="511069"/>
          </a:xfrm>
        </p:spPr>
        <p:txBody>
          <a:bodyPr>
            <a:normAutofit fontScale="90000"/>
          </a:bodyPr>
          <a:lstStyle/>
          <a:p>
            <a:pPr algn="ctr"/>
            <a:r>
              <a:rPr lang="lv-LV" sz="2800" spc="-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DZĪVOJAMĀ FONDA NOVECOŠANĀS</a:t>
            </a:r>
            <a:br>
              <a:rPr lang="lv-LV" sz="2800" spc="-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lv-LV" sz="2800" spc="-1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8652957-730F-4A04-995D-E4C3BF9A7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50" y="1"/>
            <a:ext cx="1335504" cy="1335504"/>
          </a:xfrm>
          <a:prstGeom prst="rect">
            <a:avLst/>
          </a:prstGeom>
        </p:spPr>
      </p:pic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1FA2B859-4C91-44EC-9EA8-915515EED2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6708653"/>
              </p:ext>
            </p:extLst>
          </p:nvPr>
        </p:nvGraphicFramePr>
        <p:xfrm>
          <a:off x="670250" y="2274536"/>
          <a:ext cx="11073259" cy="4426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D943F94-41F9-42D5-A8F5-CCC591F13DF8}"/>
              </a:ext>
            </a:extLst>
          </p:cNvPr>
          <p:cNvSpPr txBox="1"/>
          <p:nvPr/>
        </p:nvSpPr>
        <p:spPr>
          <a:xfrm>
            <a:off x="2735702" y="1875889"/>
            <a:ext cx="6512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pc="-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Daudzdzīvokļu dzīvojamo ēku skaits (pēc uzbūvēšanas gada)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0129298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47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A4F38-D89B-41ED-883C-314763CB7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5113" y="1588739"/>
            <a:ext cx="5473785" cy="511069"/>
          </a:xfrm>
        </p:spPr>
        <p:txBody>
          <a:bodyPr>
            <a:normAutofit/>
          </a:bodyPr>
          <a:lstStyle/>
          <a:p>
            <a:pPr algn="ctr"/>
            <a:r>
              <a:rPr lang="lv-LV" sz="2800" spc="-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INVESTĪCIJU TRŪKUMS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8652957-730F-4A04-995D-E4C3BF9A7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50" y="1"/>
            <a:ext cx="1335504" cy="1335504"/>
          </a:xfrm>
          <a:prstGeom prst="rect">
            <a:avLst/>
          </a:prstGeom>
        </p:spPr>
      </p:pic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61F3ED23-409A-4736-8C9C-619F95B60C29}"/>
              </a:ext>
            </a:extLst>
          </p:cNvPr>
          <p:cNvSpPr txBox="1">
            <a:spLocks/>
          </p:cNvSpPr>
          <p:nvPr/>
        </p:nvSpPr>
        <p:spPr>
          <a:xfrm>
            <a:off x="9968564" y="6064718"/>
            <a:ext cx="304800" cy="304800"/>
          </a:xfrm>
          <a:prstGeom prst="rect">
            <a:avLst/>
          </a:prstGeom>
        </p:spPr>
        <p:txBody>
          <a:bodyPr/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466ADA-D24F-4538-A237-D6F0255529BA}" type="slidenum">
              <a:rPr lang="en-US" altLang="lv-LV" smtClean="0"/>
              <a:pPr/>
              <a:t>5</a:t>
            </a:fld>
            <a:endParaRPr lang="en-US" altLang="lv-LV"/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1FA2B859-4C91-44EC-9EA8-915515EED264}"/>
              </a:ext>
            </a:extLst>
          </p:cNvPr>
          <p:cNvGraphicFramePr>
            <a:graphicFrameLocks/>
          </p:cNvGraphicFramePr>
          <p:nvPr/>
        </p:nvGraphicFramePr>
        <p:xfrm>
          <a:off x="1811537" y="2643868"/>
          <a:ext cx="8476341" cy="395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D943F94-41F9-42D5-A8F5-CCC591F13DF8}"/>
              </a:ext>
            </a:extLst>
          </p:cNvPr>
          <p:cNvSpPr txBox="1"/>
          <p:nvPr/>
        </p:nvSpPr>
        <p:spPr>
          <a:xfrm>
            <a:off x="2735703" y="2257072"/>
            <a:ext cx="6512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pc="-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Nodoto dzīvokļu skaits Baltijas valstīs (pēc uzbūvēšanas gada)</a:t>
            </a:r>
            <a:endParaRPr lang="lv-LV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2E28C6F-4634-4B0F-B756-53ED50E444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1377088"/>
              </p:ext>
            </p:extLst>
          </p:nvPr>
        </p:nvGraphicFramePr>
        <p:xfrm>
          <a:off x="2319687" y="2783668"/>
          <a:ext cx="7478831" cy="3831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756608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47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A4F38-D89B-41ED-883C-314763CB7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5113" y="1588739"/>
            <a:ext cx="5473785" cy="511069"/>
          </a:xfrm>
        </p:spPr>
        <p:txBody>
          <a:bodyPr>
            <a:normAutofit fontScale="90000"/>
          </a:bodyPr>
          <a:lstStyle/>
          <a:p>
            <a:pPr algn="ctr"/>
            <a:r>
              <a:rPr lang="lv-LV" sz="2800" spc="-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IDENTIFICĒTĀS PROBLĒMAS IZĪRĒTĀJIEM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8652957-730F-4A04-995D-E4C3BF9A7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50" y="1"/>
            <a:ext cx="1335504" cy="1335504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9C64B28-1B0C-4576-8D4A-821F994ED3E5}"/>
              </a:ext>
            </a:extLst>
          </p:cNvPr>
          <p:cNvSpPr/>
          <p:nvPr/>
        </p:nvSpPr>
        <p:spPr>
          <a:xfrm>
            <a:off x="1717789" y="4511688"/>
            <a:ext cx="8837830" cy="6128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reflection stA="45000" endPos="7000" dist="50800" dir="5400000" sy="-100000" algn="bl" rotWithShape="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B839EC-D463-417F-8F68-0D3E522558B4}"/>
              </a:ext>
            </a:extLst>
          </p:cNvPr>
          <p:cNvSpPr/>
          <p:nvPr/>
        </p:nvSpPr>
        <p:spPr>
          <a:xfrm>
            <a:off x="9838503" y="3940542"/>
            <a:ext cx="1260388" cy="1154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8C64FD-33E2-4AF0-8E6F-A44F1AC4D97B}"/>
              </a:ext>
            </a:extLst>
          </p:cNvPr>
          <p:cNvSpPr/>
          <p:nvPr/>
        </p:nvSpPr>
        <p:spPr>
          <a:xfrm>
            <a:off x="7093464" y="3917778"/>
            <a:ext cx="1111122" cy="1188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49A4BD9-769A-4F0A-80AD-0D7CEDB40D53}"/>
              </a:ext>
            </a:extLst>
          </p:cNvPr>
          <p:cNvSpPr/>
          <p:nvPr/>
        </p:nvSpPr>
        <p:spPr>
          <a:xfrm>
            <a:off x="4167669" y="3917777"/>
            <a:ext cx="1291878" cy="11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AC17AF-C304-48CD-9ADE-8E21A1259971}"/>
              </a:ext>
            </a:extLst>
          </p:cNvPr>
          <p:cNvSpPr/>
          <p:nvPr/>
        </p:nvSpPr>
        <p:spPr>
          <a:xfrm>
            <a:off x="1491901" y="3908975"/>
            <a:ext cx="1406646" cy="1177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B9730B-D4E7-4469-9E4E-AC3D373658F2}"/>
              </a:ext>
            </a:extLst>
          </p:cNvPr>
          <p:cNvSpPr txBox="1"/>
          <p:nvPr/>
        </p:nvSpPr>
        <p:spPr>
          <a:xfrm>
            <a:off x="9521303" y="5225395"/>
            <a:ext cx="1684026" cy="738664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Investīciju trūkums</a:t>
            </a:r>
          </a:p>
          <a:p>
            <a:pPr algn="ctr"/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F0BA5D-47FF-4075-AEF0-3FB5F70BD549}"/>
              </a:ext>
            </a:extLst>
          </p:cNvPr>
          <p:cNvSpPr txBox="1"/>
          <p:nvPr/>
        </p:nvSpPr>
        <p:spPr>
          <a:xfrm>
            <a:off x="6807012" y="5216046"/>
            <a:ext cx="1684025" cy="738664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Daļa dzīvojamā fonda netiek </a:t>
            </a:r>
            <a:r>
              <a:rPr lang="lv-LV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izītrēta</a:t>
            </a: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6D2EEB-0FF6-4B42-A4F8-E7DC1D8C3193}"/>
              </a:ext>
            </a:extLst>
          </p:cNvPr>
          <p:cNvSpPr txBox="1"/>
          <p:nvPr/>
        </p:nvSpPr>
        <p:spPr>
          <a:xfrm>
            <a:off x="4072507" y="5206150"/>
            <a:ext cx="1704239" cy="738664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Liela ēnu ekonomika</a:t>
            </a:r>
          </a:p>
          <a:p>
            <a:pPr algn="ctr"/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3F83F6-771D-4D25-83FC-0EBD6F092152}"/>
              </a:ext>
            </a:extLst>
          </p:cNvPr>
          <p:cNvSpPr/>
          <p:nvPr/>
        </p:nvSpPr>
        <p:spPr>
          <a:xfrm>
            <a:off x="1338003" y="5968936"/>
            <a:ext cx="9429434" cy="54739"/>
          </a:xfrm>
          <a:prstGeom prst="rect">
            <a:avLst/>
          </a:prstGeom>
          <a:solidFill>
            <a:srgbClr val="0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0F7837-CE49-4C1E-8FA8-1E669F9D0069}"/>
              </a:ext>
            </a:extLst>
          </p:cNvPr>
          <p:cNvSpPr txBox="1"/>
          <p:nvPr/>
        </p:nvSpPr>
        <p:spPr>
          <a:xfrm>
            <a:off x="1338002" y="5225395"/>
            <a:ext cx="1704239" cy="738664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Ilga tiesvedība</a:t>
            </a:r>
          </a:p>
          <a:p>
            <a:pPr algn="ctr"/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FBC5A8B-7BD3-4561-9243-B78048EF83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654" y="4027023"/>
            <a:ext cx="823650" cy="105018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B141201-6874-4657-A26A-ACD99968F5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774" y="3984930"/>
            <a:ext cx="1026860" cy="99204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3A21759-2DD1-4119-A892-78BB53A01D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964" y="4017754"/>
            <a:ext cx="1027705" cy="96336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44A896D-8FB6-42BC-9A4D-E2D742D55B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275" y="3886358"/>
            <a:ext cx="1114665" cy="11255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B8FBD0-0A94-414F-BD8B-351D739EA028}"/>
              </a:ext>
            </a:extLst>
          </p:cNvPr>
          <p:cNvSpPr txBox="1"/>
          <p:nvPr/>
        </p:nvSpPr>
        <p:spPr>
          <a:xfrm>
            <a:off x="1338003" y="2686181"/>
            <a:ext cx="9429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/>
              <a:t>Nepasargāts izīrētājs </a:t>
            </a:r>
            <a:r>
              <a:rPr lang="lv-LV" dirty="0"/>
              <a:t>– augsti riski, ka īrnieks nenorēķinās par īri vai saistītiem izdevumiem, kā arī nesamērīgi ilgstošs strīdu risināšanas process</a:t>
            </a:r>
          </a:p>
        </p:txBody>
      </p:sp>
    </p:spTree>
    <p:extLst>
      <p:ext uri="{BB962C8B-B14F-4D97-AF65-F5344CB8AC3E}">
        <p14:creationId xmlns:p14="http://schemas.microsoft.com/office/powerpoint/2010/main" val="315294752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47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A4F38-D89B-41ED-883C-314763CB7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5113" y="1588739"/>
            <a:ext cx="5473785" cy="511069"/>
          </a:xfrm>
        </p:spPr>
        <p:txBody>
          <a:bodyPr>
            <a:normAutofit fontScale="90000"/>
          </a:bodyPr>
          <a:lstStyle/>
          <a:p>
            <a:pPr algn="ctr"/>
            <a:r>
              <a:rPr lang="lv-LV" sz="2800" spc="-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IDENTIFICĒTĀS PROBLĒMAS ĪRNIEKIEM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8652957-730F-4A04-995D-E4C3BF9A7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50" y="1"/>
            <a:ext cx="1335504" cy="1335504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9C64B28-1B0C-4576-8D4A-821F994ED3E5}"/>
              </a:ext>
            </a:extLst>
          </p:cNvPr>
          <p:cNvSpPr/>
          <p:nvPr/>
        </p:nvSpPr>
        <p:spPr>
          <a:xfrm>
            <a:off x="1717789" y="4511688"/>
            <a:ext cx="8837830" cy="6128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reflection stA="45000" endPos="7000" dist="50800" dir="5400000" sy="-100000" algn="bl" rotWithShape="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B839EC-D463-417F-8F68-0D3E522558B4}"/>
              </a:ext>
            </a:extLst>
          </p:cNvPr>
          <p:cNvSpPr/>
          <p:nvPr/>
        </p:nvSpPr>
        <p:spPr>
          <a:xfrm>
            <a:off x="9838503" y="3892435"/>
            <a:ext cx="1260388" cy="1202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8C64FD-33E2-4AF0-8E6F-A44F1AC4D97B}"/>
              </a:ext>
            </a:extLst>
          </p:cNvPr>
          <p:cNvSpPr/>
          <p:nvPr/>
        </p:nvSpPr>
        <p:spPr>
          <a:xfrm>
            <a:off x="7093464" y="3892435"/>
            <a:ext cx="1111122" cy="1213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49A4BD9-769A-4F0A-80AD-0D7CEDB40D53}"/>
              </a:ext>
            </a:extLst>
          </p:cNvPr>
          <p:cNvSpPr/>
          <p:nvPr/>
        </p:nvSpPr>
        <p:spPr>
          <a:xfrm>
            <a:off x="4167669" y="3892435"/>
            <a:ext cx="1291878" cy="1202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AC17AF-C304-48CD-9ADE-8E21A1259971}"/>
              </a:ext>
            </a:extLst>
          </p:cNvPr>
          <p:cNvSpPr/>
          <p:nvPr/>
        </p:nvSpPr>
        <p:spPr>
          <a:xfrm>
            <a:off x="1486798" y="3892435"/>
            <a:ext cx="1406646" cy="1177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B9730B-D4E7-4469-9E4E-AC3D373658F2}"/>
              </a:ext>
            </a:extLst>
          </p:cNvPr>
          <p:cNvSpPr txBox="1"/>
          <p:nvPr/>
        </p:nvSpPr>
        <p:spPr>
          <a:xfrm>
            <a:off x="9521303" y="5225395"/>
            <a:ext cx="1684026" cy="738664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Nepietiekami ienākumi</a:t>
            </a:r>
          </a:p>
          <a:p>
            <a:pPr algn="ctr"/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F0BA5D-47FF-4075-AEF0-3FB5F70BD549}"/>
              </a:ext>
            </a:extLst>
          </p:cNvPr>
          <p:cNvSpPr txBox="1"/>
          <p:nvPr/>
        </p:nvSpPr>
        <p:spPr>
          <a:xfrm>
            <a:off x="6807012" y="5216046"/>
            <a:ext cx="1684025" cy="738664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Ierobežots piedāvājums</a:t>
            </a:r>
          </a:p>
          <a:p>
            <a:pPr algn="ctr"/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6D2EEB-0FF6-4B42-A4F8-E7DC1D8C3193}"/>
              </a:ext>
            </a:extLst>
          </p:cNvPr>
          <p:cNvSpPr txBox="1"/>
          <p:nvPr/>
        </p:nvSpPr>
        <p:spPr>
          <a:xfrm>
            <a:off x="4072507" y="5206150"/>
            <a:ext cx="1704239" cy="738664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Īstermiņa īres līgumi</a:t>
            </a:r>
          </a:p>
          <a:p>
            <a:pPr algn="ctr"/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3F83F6-771D-4D25-83FC-0EBD6F092152}"/>
              </a:ext>
            </a:extLst>
          </p:cNvPr>
          <p:cNvSpPr/>
          <p:nvPr/>
        </p:nvSpPr>
        <p:spPr>
          <a:xfrm>
            <a:off x="1338003" y="5968936"/>
            <a:ext cx="9429434" cy="54739"/>
          </a:xfrm>
          <a:prstGeom prst="rect">
            <a:avLst/>
          </a:prstGeom>
          <a:solidFill>
            <a:srgbClr val="0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0F7837-CE49-4C1E-8FA8-1E669F9D0069}"/>
              </a:ext>
            </a:extLst>
          </p:cNvPr>
          <p:cNvSpPr txBox="1"/>
          <p:nvPr/>
        </p:nvSpPr>
        <p:spPr>
          <a:xfrm>
            <a:off x="1338002" y="5225395"/>
            <a:ext cx="1704239" cy="738664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Augsta īres maksa</a:t>
            </a:r>
          </a:p>
          <a:p>
            <a:pPr algn="ctr"/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FBC5A8B-7BD3-4561-9243-B78048EF83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872" y="3984930"/>
            <a:ext cx="823650" cy="105018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B141201-6874-4657-A26A-ACD99968F5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178" y="3984930"/>
            <a:ext cx="1026860" cy="99204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3A21759-2DD1-4119-A892-78BB53A01D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990" y="4060649"/>
            <a:ext cx="1027705" cy="96336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44A896D-8FB6-42BC-9A4D-E2D742D55B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788" y="3984930"/>
            <a:ext cx="1114665" cy="10270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B8FBD0-0A94-414F-BD8B-351D739EA028}"/>
              </a:ext>
            </a:extLst>
          </p:cNvPr>
          <p:cNvSpPr txBox="1"/>
          <p:nvPr/>
        </p:nvSpPr>
        <p:spPr>
          <a:xfrm>
            <a:off x="1338003" y="2686181"/>
            <a:ext cx="9429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/>
              <a:t>Nepasargāts īrnieks </a:t>
            </a:r>
            <a:r>
              <a:rPr lang="lv-LV" dirty="0"/>
              <a:t>– tirgus praktizē nereģistrētas līgumattiecības ar īsiem īres termiņiem un regulāru īres nosacījumu maiņu</a:t>
            </a:r>
          </a:p>
        </p:txBody>
      </p:sp>
    </p:spTree>
    <p:extLst>
      <p:ext uri="{BB962C8B-B14F-4D97-AF65-F5344CB8AC3E}">
        <p14:creationId xmlns:p14="http://schemas.microsoft.com/office/powerpoint/2010/main" val="150100180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3">
                <a:lumMod val="5000"/>
                <a:lumOff val="95000"/>
              </a:schemeClr>
            </a:gs>
            <a:gs pos="100000">
              <a:schemeClr val="accent3">
                <a:lumMod val="45000"/>
                <a:lumOff val="55000"/>
              </a:schemeClr>
            </a:gs>
            <a:gs pos="97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A4F38-D89B-41ED-883C-314763CB7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232" y="2218838"/>
            <a:ext cx="6522404" cy="1676603"/>
          </a:xfrm>
        </p:spPr>
        <p:txBody>
          <a:bodyPr>
            <a:normAutofit/>
          </a:bodyPr>
          <a:lstStyle/>
          <a:p>
            <a:r>
              <a:rPr lang="lv-LV" sz="4000" spc="-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 DOS ŠIS LIKUMS?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3F83F6-771D-4D25-83FC-0EBD6F092152}"/>
              </a:ext>
            </a:extLst>
          </p:cNvPr>
          <p:cNvSpPr/>
          <p:nvPr/>
        </p:nvSpPr>
        <p:spPr>
          <a:xfrm>
            <a:off x="2543511" y="3541796"/>
            <a:ext cx="9648489" cy="45719"/>
          </a:xfrm>
          <a:prstGeom prst="rect">
            <a:avLst/>
          </a:prstGeom>
          <a:solidFill>
            <a:srgbClr val="0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CC0688-6940-4BE0-A48B-99DE37D6B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50" y="1"/>
            <a:ext cx="1335504" cy="13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5080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chemeClr val="accent3">
                <a:lumMod val="5000"/>
                <a:lumOff val="95000"/>
              </a:schemeClr>
            </a:gs>
            <a:gs pos="96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48933B5-DD50-48AA-B661-B6B5B3ADC484}"/>
              </a:ext>
            </a:extLst>
          </p:cNvPr>
          <p:cNvSpPr/>
          <p:nvPr/>
        </p:nvSpPr>
        <p:spPr>
          <a:xfrm rot="5400000">
            <a:off x="8416095" y="595277"/>
            <a:ext cx="1565773" cy="5120118"/>
          </a:xfrm>
          <a:prstGeom prst="rect">
            <a:avLst/>
          </a:prstGeom>
          <a:solidFill>
            <a:srgbClr val="0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77899-6B20-4339-ADCD-D6753717B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4170" y="2372449"/>
            <a:ext cx="4854871" cy="1801699"/>
          </a:xfrm>
        </p:spPr>
        <p:txBody>
          <a:bodyPr>
            <a:normAutofit/>
          </a:bodyPr>
          <a:lstStyle/>
          <a:p>
            <a:r>
              <a:rPr lang="lv-LV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Mazāk risku izīrētājam</a:t>
            </a:r>
          </a:p>
          <a:p>
            <a:r>
              <a:rPr lang="lv-LV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Zemāka īre īrniekiem</a:t>
            </a:r>
          </a:p>
          <a:p>
            <a:r>
              <a:rPr lang="lv-LV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Atvieglota tiesu sistēma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06852C-D7B1-493E-962A-DECB71A0FA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4"/>
          <a:stretch/>
        </p:blipFill>
        <p:spPr>
          <a:xfrm>
            <a:off x="4625417" y="2372449"/>
            <a:ext cx="1846382" cy="15657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2D7092-AE98-445C-BF47-F1CBD7316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0009" y="2597872"/>
            <a:ext cx="2265408" cy="1024803"/>
          </a:xfrm>
        </p:spPr>
        <p:txBody>
          <a:bodyPr>
            <a:noAutofit/>
          </a:bodyPr>
          <a:lstStyle/>
          <a:p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ĀTRA, ĒRTA STRĪDU RISINĀŠANA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56B3AF-9A5D-41AB-B97B-D26F4F3C5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013" y="2372449"/>
            <a:ext cx="905168" cy="14756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8C2580-366F-4A2C-B280-A05BC48DA6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50" y="1"/>
            <a:ext cx="1335504" cy="1335504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E664457-4AF7-4C53-A51F-83BCC5BE2122}"/>
              </a:ext>
            </a:extLst>
          </p:cNvPr>
          <p:cNvSpPr txBox="1">
            <a:spLocks/>
          </p:cNvSpPr>
          <p:nvPr/>
        </p:nvSpPr>
        <p:spPr>
          <a:xfrm>
            <a:off x="2196181" y="5097307"/>
            <a:ext cx="9562859" cy="1663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lv-LV" sz="2400" b="1" dirty="0">
                <a:solidFill>
                  <a:srgbClr val="228B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Sagaidāmais rezultāts: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lv-LV" sz="2400" b="1" dirty="0">
              <a:solidFill>
                <a:srgbClr val="228B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lv-LV" sz="2000" dirty="0">
                <a:solidFill>
                  <a:srgbClr val="228B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Strīdu izskatīšanas laiks no 2 gadi uz 4 mēneši</a:t>
            </a:r>
          </a:p>
        </p:txBody>
      </p:sp>
    </p:spTree>
    <p:extLst>
      <p:ext uri="{BB962C8B-B14F-4D97-AF65-F5344CB8AC3E}">
        <p14:creationId xmlns:p14="http://schemas.microsoft.com/office/powerpoint/2010/main" val="3691496521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5B7B8C35511E44B9470468D771D464" ma:contentTypeVersion="5" ma:contentTypeDescription="Create a new document." ma:contentTypeScope="" ma:versionID="efbeb3a91062aca2cfc8812a23bced24">
  <xsd:schema xmlns:xsd="http://www.w3.org/2001/XMLSchema" xmlns:xs="http://www.w3.org/2001/XMLSchema" xmlns:p="http://schemas.microsoft.com/office/2006/metadata/properties" xmlns:ns3="1388daf0-616b-448a-8847-390cfdcfaebc" xmlns:ns4="b09f89a3-b0d6-4ddb-a5a3-dca19365fc74" targetNamespace="http://schemas.microsoft.com/office/2006/metadata/properties" ma:root="true" ma:fieldsID="766ec8130d86dbefe3bbf8e63e58e1a8" ns3:_="" ns4:_="">
    <xsd:import namespace="1388daf0-616b-448a-8847-390cfdcfaebc"/>
    <xsd:import namespace="b09f89a3-b0d6-4ddb-a5a3-dca19365fc7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88daf0-616b-448a-8847-390cfdcfae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9f89a3-b0d6-4ddb-a5a3-dca19365fc7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F1EDC7-7D49-43FB-B2C6-524F0D7969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88daf0-616b-448a-8847-390cfdcfaebc"/>
    <ds:schemaRef ds:uri="b09f89a3-b0d6-4ddb-a5a3-dca19365fc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B2FDEA-577A-4D2E-935D-F5A497BC55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D2CF30-9559-4A94-992B-FBB3B22DDA5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388daf0-616b-448a-8847-390cfdcfaebc"/>
    <ds:schemaRef ds:uri="http://purl.org/dc/terms/"/>
    <ds:schemaRef ds:uri="http://schemas.openxmlformats.org/package/2006/metadata/core-properties"/>
    <ds:schemaRef ds:uri="b09f89a3-b0d6-4ddb-a5a3-dca19365fc7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</TotalTime>
  <Words>393</Words>
  <Application>Microsoft Office PowerPoint</Application>
  <PresentationFormat>Widescreen</PresentationFormat>
  <Paragraphs>92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Verdana</vt:lpstr>
      <vt:lpstr>Office Theme</vt:lpstr>
      <vt:lpstr>DZĪVOJAMO TELPU ĪRES  LIKUMS</vt:lpstr>
      <vt:lpstr>DZĪVOJAMO TELPU ĪRES LIKUMPROJEKTS MĒRĶIS</vt:lpstr>
      <vt:lpstr>Iedzīvotāju mobilitātei nepietiekams īres mājokļu īpatsvars</vt:lpstr>
      <vt:lpstr>DZĪVOJAMĀ FONDA NOVECOŠANĀS </vt:lpstr>
      <vt:lpstr>INVESTĪCIJU TRŪKUMS</vt:lpstr>
      <vt:lpstr>IDENTIFICĒTĀS PROBLĒMAS IZĪRĒTĀJIEM</vt:lpstr>
      <vt:lpstr>IDENTIFICĒTĀS PROBLĒMAS ĪRNIEKIEM</vt:lpstr>
      <vt:lpstr>KO DOS ŠIS LIKUMS?</vt:lpstr>
      <vt:lpstr>ĀTRA, ĒRTA STRĪDU RISINĀŠANA</vt:lpstr>
      <vt:lpstr>PowerPoint Presentation</vt:lpstr>
      <vt:lpstr>ĪRES TIRGUS PIEAUGUMS</vt:lpstr>
      <vt:lpstr>EFEKTĪVS  ĪRES TIRGUS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DZĪVOJAMO TELPU ĪRES  LIKUMPROJEKS</dc:title>
  <dc:creator>Agrita Alkšere</dc:creator>
  <cp:lastModifiedBy>Mārtiņš Auders</cp:lastModifiedBy>
  <cp:revision>96</cp:revision>
  <cp:lastPrinted>2018-03-13T06:55:57Z</cp:lastPrinted>
  <dcterms:created xsi:type="dcterms:W3CDTF">2018-03-09T07:04:19Z</dcterms:created>
  <dcterms:modified xsi:type="dcterms:W3CDTF">2021-04-14T09:56:47Z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0x010100985B7B8C35511E44B9470468D771D464</vt:lpwstr>
  </property>
</Properties>
</file>